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Lst>
  <p:notesMasterIdLst>
    <p:notesMasterId r:id="rId29"/>
  </p:notesMasterIdLst>
  <p:sldIdLst>
    <p:sldId id="365" r:id="rId6"/>
    <p:sldId id="542" r:id="rId7"/>
    <p:sldId id="517" r:id="rId8"/>
    <p:sldId id="518" r:id="rId9"/>
    <p:sldId id="285" r:id="rId10"/>
    <p:sldId id="306" r:id="rId11"/>
    <p:sldId id="288" r:id="rId12"/>
    <p:sldId id="291" r:id="rId13"/>
    <p:sldId id="292" r:id="rId14"/>
    <p:sldId id="541" r:id="rId15"/>
    <p:sldId id="298" r:id="rId16"/>
    <p:sldId id="539" r:id="rId17"/>
    <p:sldId id="300" r:id="rId18"/>
    <p:sldId id="299" r:id="rId19"/>
    <p:sldId id="303" r:id="rId20"/>
    <p:sldId id="304" r:id="rId21"/>
    <p:sldId id="543" r:id="rId22"/>
    <p:sldId id="544" r:id="rId23"/>
    <p:sldId id="540" r:id="rId24"/>
    <p:sldId id="538" r:id="rId25"/>
    <p:sldId id="308" r:id="rId26"/>
    <p:sldId id="537" r:id="rId27"/>
    <p:sldId id="3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4" autoAdjust="0"/>
    <p:restoredTop sz="86188" autoAdjust="0"/>
  </p:normalViewPr>
  <p:slideViewPr>
    <p:cSldViewPr snapToGrid="0">
      <p:cViewPr varScale="1">
        <p:scale>
          <a:sx n="63" d="100"/>
          <a:sy n="63" d="100"/>
        </p:scale>
        <p:origin x="1116"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0778D-7D4E-4F54-B31C-DC54FC664EF3}" type="datetimeFigureOut">
              <a:rPr lang="en-GB" smtClean="0"/>
              <a:t>26/07/2018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0070F-032D-4749-99AA-9AF803689249}" type="slidenum">
              <a:rPr lang="en-GB" smtClean="0"/>
              <a:t>‹#›</a:t>
            </a:fld>
            <a:endParaRPr lang="en-GB"/>
          </a:p>
        </p:txBody>
      </p:sp>
    </p:spTree>
    <p:extLst>
      <p:ext uri="{BB962C8B-B14F-4D97-AF65-F5344CB8AC3E}">
        <p14:creationId xmlns:p14="http://schemas.microsoft.com/office/powerpoint/2010/main" val="655513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sz="1200" dirty="0"/>
              <a:t>Question: How can we visualise connections between countries and reports?</a:t>
            </a:r>
          </a:p>
          <a:p>
            <a:r>
              <a:rPr lang="en-GB" sz="1200" dirty="0"/>
              <a:t>Scope:</a:t>
            </a:r>
            <a:r>
              <a:rPr lang="hu-HU" sz="1200" dirty="0"/>
              <a:t> </a:t>
            </a:r>
            <a:r>
              <a:rPr lang="en-GB" sz="1200" dirty="0"/>
              <a:t>The textual content of the reports (country references in the text itself)</a:t>
            </a:r>
            <a:endParaRPr lang="hu-HU" sz="1200" dirty="0"/>
          </a:p>
          <a:p>
            <a:r>
              <a:rPr lang="en-GB" sz="1200" dirty="0"/>
              <a:t>Data collection based on a pre-defined list of keywords (country names)</a:t>
            </a:r>
            <a:endParaRPr lang="hu-HU" sz="1200" dirty="0"/>
          </a:p>
          <a:p>
            <a:r>
              <a:rPr lang="en-GB" sz="1200" dirty="0"/>
              <a:t>Automated entity recognition using machine learning libraries</a:t>
            </a:r>
            <a:endParaRPr lang="hu-HU" sz="1200" dirty="0"/>
          </a:p>
          <a:p>
            <a:r>
              <a:rPr lang="en-GB" sz="1200" dirty="0"/>
              <a:t>Semi-manual collection using our internal information systems</a:t>
            </a:r>
          </a:p>
          <a:p>
            <a:endParaRPr lang="en-GB" altLang="en-US" dirty="0"/>
          </a:p>
        </p:txBody>
      </p:sp>
      <p:sp>
        <p:nvSpPr>
          <p:cNvPr id="4" name="Slide Number Placeholder 3"/>
          <p:cNvSpPr>
            <a:spLocks noGrp="1"/>
          </p:cNvSpPr>
          <p:nvPr>
            <p:ph type="sldNum" sz="quarter" idx="5"/>
          </p:nvPr>
        </p:nvSpPr>
        <p:spPr/>
        <p:txBody>
          <a:bodyPr/>
          <a:lstStyle/>
          <a:p>
            <a:pPr>
              <a:defRPr/>
            </a:pPr>
            <a:fld id="{72F5CB49-2D27-40A7-BE74-49F468E20CDA}"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9E64AD70-3824-4384-A49F-E6CEC8E60530}" type="slidenum">
              <a:rPr lang="en-GB" smtClean="0"/>
              <a:pPr>
                <a:defRPr/>
              </a:pPr>
              <a:t>10</a:t>
            </a:fld>
            <a:endParaRPr lang="en-GB"/>
          </a:p>
        </p:txBody>
      </p:sp>
    </p:spTree>
    <p:extLst>
      <p:ext uri="{BB962C8B-B14F-4D97-AF65-F5344CB8AC3E}">
        <p14:creationId xmlns:p14="http://schemas.microsoft.com/office/powerpoint/2010/main" val="2348215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effectLst/>
              </a:rPr>
              <a:t>Example: let's look at reports that visited/reviewed Ireland in 2015-2017. There are two, written by the colleagues listed above.</a:t>
            </a:r>
            <a:endParaRPr lang="en-GB" sz="1200" noProof="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11</a:t>
            </a:fld>
            <a:endParaRPr lang="en-GB"/>
          </a:p>
        </p:txBody>
      </p:sp>
    </p:spTree>
    <p:extLst>
      <p:ext uri="{BB962C8B-B14F-4D97-AF65-F5344CB8AC3E}">
        <p14:creationId xmlns:p14="http://schemas.microsoft.com/office/powerpoint/2010/main" val="361795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9E64AD70-3824-4384-A49F-E6CEC8E60530}" type="slidenum">
              <a:rPr lang="en-GB" smtClean="0"/>
              <a:pPr>
                <a:defRPr/>
              </a:pPr>
              <a:t>12</a:t>
            </a:fld>
            <a:endParaRPr lang="en-GB"/>
          </a:p>
        </p:txBody>
      </p:sp>
    </p:spTree>
    <p:extLst>
      <p:ext uri="{BB962C8B-B14F-4D97-AF65-F5344CB8AC3E}">
        <p14:creationId xmlns:p14="http://schemas.microsoft.com/office/powerpoint/2010/main" val="122264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DB0070F-032D-4749-99AA-9AF803689249}" type="slidenum">
              <a:rPr lang="en-GB" smtClean="0"/>
              <a:t>13</a:t>
            </a:fld>
            <a:endParaRPr lang="en-GB"/>
          </a:p>
        </p:txBody>
      </p:sp>
    </p:spTree>
    <p:extLst>
      <p:ext uri="{BB962C8B-B14F-4D97-AF65-F5344CB8AC3E}">
        <p14:creationId xmlns:p14="http://schemas.microsoft.com/office/powerpoint/2010/main" val="150021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Sentiment analysis is the automatic analysis of texts for identifying tone and emotion. At the current technological level it is quite unreliable on long texts, therefore I used the executive summaries of SRs for this exercise.</a:t>
            </a:r>
            <a:endParaRPr lang="hu-HU" dirty="0">
              <a:effectLst/>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14</a:t>
            </a:fld>
            <a:endParaRPr lang="en-GB"/>
          </a:p>
        </p:txBody>
      </p:sp>
    </p:spTree>
    <p:extLst>
      <p:ext uri="{BB962C8B-B14F-4D97-AF65-F5344CB8AC3E}">
        <p14:creationId xmlns:p14="http://schemas.microsoft.com/office/powerpoint/2010/main" val="2140324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IBM Watson can also distinguish between 5 main emotions. This is still a bit experimental, but shows very interesting results. If we look at the Danube</a:t>
            </a:r>
            <a:r>
              <a:rPr lang="hu-HU" dirty="0">
                <a:effectLst/>
              </a:rPr>
              <a:t> II</a:t>
            </a:r>
            <a:r>
              <a:rPr lang="en-GB" dirty="0">
                <a:effectLst/>
              </a:rPr>
              <a:t> Water Quality report, the high proportion of disgust is the result of wastewater-related vocabulary.</a:t>
            </a:r>
            <a:endParaRPr lang="en-GB" sz="1200" noProof="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15</a:t>
            </a:fld>
            <a:endParaRPr lang="en-GB"/>
          </a:p>
        </p:txBody>
      </p:sp>
    </p:spTree>
    <p:extLst>
      <p:ext uri="{BB962C8B-B14F-4D97-AF65-F5344CB8AC3E}">
        <p14:creationId xmlns:p14="http://schemas.microsoft.com/office/powerpoint/2010/main" val="59778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Our reports often deal with deficiencies and problems, that are identified as anger and sadness. However, the summaries of our follow-up reports seem to be on the positive side.</a:t>
            </a:r>
            <a:endParaRPr lang="en-GB" sz="1200" noProof="0" dirty="0">
              <a:solidFill>
                <a:schemeClr val="bg1"/>
              </a:solidFill>
            </a:endParaRPr>
          </a:p>
        </p:txBody>
      </p:sp>
      <p:sp>
        <p:nvSpPr>
          <p:cNvPr id="4" name="Slide Number Placeholder 3"/>
          <p:cNvSpPr>
            <a:spLocks noGrp="1"/>
          </p:cNvSpPr>
          <p:nvPr>
            <p:ph type="sldNum" sz="quarter" idx="10"/>
          </p:nvPr>
        </p:nvSpPr>
        <p:spPr/>
        <p:txBody>
          <a:bodyPr/>
          <a:lstStyle/>
          <a:p>
            <a:fld id="{BDB0070F-032D-4749-99AA-9AF803689249}" type="slidenum">
              <a:rPr lang="en-GB" smtClean="0"/>
              <a:t>16</a:t>
            </a:fld>
            <a:endParaRPr lang="en-GB"/>
          </a:p>
        </p:txBody>
      </p:sp>
    </p:spTree>
    <p:extLst>
      <p:ext uri="{BB962C8B-B14F-4D97-AF65-F5344CB8AC3E}">
        <p14:creationId xmlns:p14="http://schemas.microsoft.com/office/powerpoint/2010/main" val="241912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9E64AD70-3824-4384-A49F-E6CEC8E60530}" type="slidenum">
              <a:rPr lang="en-GB" smtClean="0"/>
              <a:pPr>
                <a:defRPr/>
              </a:pPr>
              <a:t>17</a:t>
            </a:fld>
            <a:endParaRPr lang="en-GB"/>
          </a:p>
        </p:txBody>
      </p:sp>
    </p:spTree>
    <p:extLst>
      <p:ext uri="{BB962C8B-B14F-4D97-AF65-F5344CB8AC3E}">
        <p14:creationId xmlns:p14="http://schemas.microsoft.com/office/powerpoint/2010/main" val="3649794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BDB0070F-032D-4749-99AA-9AF803689249}" type="slidenum">
              <a:rPr lang="en-GB" smtClean="0"/>
              <a:t>18</a:t>
            </a:fld>
            <a:endParaRPr lang="en-GB"/>
          </a:p>
        </p:txBody>
      </p:sp>
    </p:spTree>
    <p:extLst>
      <p:ext uri="{BB962C8B-B14F-4D97-AF65-F5344CB8AC3E}">
        <p14:creationId xmlns:p14="http://schemas.microsoft.com/office/powerpoint/2010/main" val="720350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9E64AD70-3824-4384-A49F-E6CEC8E60530}" type="slidenum">
              <a:rPr lang="en-GB" smtClean="0"/>
              <a:pPr>
                <a:defRPr/>
              </a:pPr>
              <a:t>19</a:t>
            </a:fld>
            <a:endParaRPr lang="en-GB"/>
          </a:p>
        </p:txBody>
      </p:sp>
    </p:spTree>
    <p:extLst>
      <p:ext uri="{BB962C8B-B14F-4D97-AF65-F5344CB8AC3E}">
        <p14:creationId xmlns:p14="http://schemas.microsoft.com/office/powerpoint/2010/main" val="2454283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DB0070F-032D-4749-99AA-9AF803689249}" type="slidenum">
              <a:rPr lang="en-GB" smtClean="0"/>
              <a:t>2</a:t>
            </a:fld>
            <a:endParaRPr lang="en-GB"/>
          </a:p>
        </p:txBody>
      </p:sp>
    </p:spTree>
    <p:extLst>
      <p:ext uri="{BB962C8B-B14F-4D97-AF65-F5344CB8AC3E}">
        <p14:creationId xmlns:p14="http://schemas.microsoft.com/office/powerpoint/2010/main" val="3760350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p:cNvSpPr>
            <a:spLocks noGrp="1"/>
          </p:cNvSpPr>
          <p:nvPr>
            <p:ph type="sldNum" sz="quarter" idx="5"/>
          </p:nvPr>
        </p:nvSpPr>
        <p:spPr/>
        <p:txBody>
          <a:bodyPr/>
          <a:lstStyle/>
          <a:p>
            <a:pPr>
              <a:defRPr/>
            </a:pPr>
            <a:fld id="{A74C73AE-397A-43D1-8D4C-8EF9BFC762C0}" type="slidenum">
              <a:rPr lang="en-GB" smtClean="0"/>
              <a:pPr>
                <a:defRPr/>
              </a:pPr>
              <a:t>20</a:t>
            </a:fld>
            <a:endParaRPr lang="en-GB"/>
          </a:p>
        </p:txBody>
      </p:sp>
    </p:spTree>
    <p:extLst>
      <p:ext uri="{BB962C8B-B14F-4D97-AF65-F5344CB8AC3E}">
        <p14:creationId xmlns:p14="http://schemas.microsoft.com/office/powerpoint/2010/main" val="370329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BDB0070F-032D-4749-99AA-9AF803689249}" type="slidenum">
              <a:rPr lang="en-GB" smtClean="0"/>
              <a:t>21</a:t>
            </a:fld>
            <a:endParaRPr lang="en-GB"/>
          </a:p>
        </p:txBody>
      </p:sp>
    </p:spTree>
    <p:extLst>
      <p:ext uri="{BB962C8B-B14F-4D97-AF65-F5344CB8AC3E}">
        <p14:creationId xmlns:p14="http://schemas.microsoft.com/office/powerpoint/2010/main" val="940253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p:cNvSpPr>
            <a:spLocks noGrp="1"/>
          </p:cNvSpPr>
          <p:nvPr>
            <p:ph type="sldNum" sz="quarter" idx="5"/>
          </p:nvPr>
        </p:nvSpPr>
        <p:spPr/>
        <p:txBody>
          <a:bodyPr/>
          <a:lstStyle/>
          <a:p>
            <a:pPr>
              <a:defRPr/>
            </a:pPr>
            <a:fld id="{A74C73AE-397A-43D1-8D4C-8EF9BFC762C0}" type="slidenum">
              <a:rPr lang="en-GB" smtClean="0"/>
              <a:pPr>
                <a:defRPr/>
              </a:pPr>
              <a:t>22</a:t>
            </a:fld>
            <a:endParaRPr lang="en-GB"/>
          </a:p>
        </p:txBody>
      </p:sp>
    </p:spTree>
    <p:extLst>
      <p:ext uri="{BB962C8B-B14F-4D97-AF65-F5344CB8AC3E}">
        <p14:creationId xmlns:p14="http://schemas.microsoft.com/office/powerpoint/2010/main" val="1336691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AD87F621-7FD6-4C44-B33D-951759605ECB}" type="slidenum">
              <a:rPr lang="en-GB" smtClean="0"/>
              <a:pPr>
                <a:defRPr/>
              </a:pPr>
              <a:t>23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11A099E6-EB8F-424D-99AE-95CB0206E4B0}" type="slidenum">
              <a:rPr lang="en-GB" smtClean="0"/>
              <a:pPr>
                <a:defRPr/>
              </a:pPr>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9E64AD70-3824-4384-A49F-E6CEC8E60530}" type="slidenum">
              <a:rPr lang="en-GB" smtClean="0"/>
              <a:pPr>
                <a:defRPr/>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effectLst/>
              </a:rPr>
              <a:t>Our Special Reports contain lots of references to Member states and third countries. These can be automatically identified in the text and visualised on a world map. This is called geo-coverage, and can be potentially very useful for research and preparatory work.</a:t>
            </a:r>
          </a:p>
          <a:p>
            <a:r>
              <a:rPr lang="en-GB" noProof="0" dirty="0">
                <a:effectLst/>
              </a:rPr>
              <a:t>NA refers to reports adopted by the College of ECA Members, joint reports from more Chambers or reports where the adoption text did not refer to any Chambers.</a:t>
            </a:r>
          </a:p>
        </p:txBody>
      </p:sp>
      <p:sp>
        <p:nvSpPr>
          <p:cNvPr id="4" name="Slide Number Placeholder 3"/>
          <p:cNvSpPr>
            <a:spLocks noGrp="1"/>
          </p:cNvSpPr>
          <p:nvPr>
            <p:ph type="sldNum" sz="quarter" idx="10"/>
          </p:nvPr>
        </p:nvSpPr>
        <p:spPr/>
        <p:txBody>
          <a:bodyPr/>
          <a:lstStyle/>
          <a:p>
            <a:fld id="{BDB0070F-032D-4749-99AA-9AF803689249}" type="slidenum">
              <a:rPr lang="en-GB" smtClean="0"/>
              <a:t>5</a:t>
            </a:fld>
            <a:endParaRPr lang="en-GB"/>
          </a:p>
        </p:txBody>
      </p:sp>
    </p:spTree>
    <p:extLst>
      <p:ext uri="{BB962C8B-B14F-4D97-AF65-F5344CB8AC3E}">
        <p14:creationId xmlns:p14="http://schemas.microsoft.com/office/powerpoint/2010/main" val="125226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effectLst/>
              </a:rPr>
              <a:t>This map chart is based on the text of the reports. It does not mean that visits or in-depth reviews have taken place, only that references to a country have been identified by IBM Watson in the report text. The report numbers, report titles, country names and chamber numbers were all extracted from the text itself. Let's see for example Chamber III.</a:t>
            </a:r>
            <a:endParaRPr lang="en-GB" noProof="0" dirty="0"/>
          </a:p>
        </p:txBody>
      </p:sp>
      <p:sp>
        <p:nvSpPr>
          <p:cNvPr id="4" name="Slide Number Placeholder 3"/>
          <p:cNvSpPr>
            <a:spLocks noGrp="1"/>
          </p:cNvSpPr>
          <p:nvPr>
            <p:ph type="sldNum" sz="quarter" idx="10"/>
          </p:nvPr>
        </p:nvSpPr>
        <p:spPr/>
        <p:txBody>
          <a:bodyPr/>
          <a:lstStyle/>
          <a:p>
            <a:fld id="{BDB0070F-032D-4749-99AA-9AF803689249}" type="slidenum">
              <a:rPr lang="en-GB" smtClean="0"/>
              <a:t>6</a:t>
            </a:fld>
            <a:endParaRPr lang="en-GB"/>
          </a:p>
        </p:txBody>
      </p:sp>
    </p:spTree>
    <p:extLst>
      <p:ext uri="{BB962C8B-B14F-4D97-AF65-F5344CB8AC3E}">
        <p14:creationId xmlns:p14="http://schemas.microsoft.com/office/powerpoint/2010/main" val="3547488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While Chamber III covers almost all countries in the world, Chamber II is more focused on Europe and our partners, the USA, Turkey and Russia. The geographical focus can be further restricted by year of publication to see how the geographical scope of our reports change with time.</a:t>
            </a:r>
            <a:endParaRPr lang="en-GB" dirty="0"/>
          </a:p>
        </p:txBody>
      </p:sp>
      <p:sp>
        <p:nvSpPr>
          <p:cNvPr id="4" name="Slide Number Placeholder 3"/>
          <p:cNvSpPr>
            <a:spLocks noGrp="1"/>
          </p:cNvSpPr>
          <p:nvPr>
            <p:ph type="sldNum" sz="quarter" idx="10"/>
          </p:nvPr>
        </p:nvSpPr>
        <p:spPr/>
        <p:txBody>
          <a:bodyPr/>
          <a:lstStyle/>
          <a:p>
            <a:fld id="{BDB0070F-032D-4749-99AA-9AF803689249}" type="slidenum">
              <a:rPr lang="en-GB" smtClean="0"/>
              <a:t>7</a:t>
            </a:fld>
            <a:endParaRPr lang="en-GB"/>
          </a:p>
        </p:txBody>
      </p:sp>
    </p:spTree>
    <p:extLst>
      <p:ext uri="{BB962C8B-B14F-4D97-AF65-F5344CB8AC3E}">
        <p14:creationId xmlns:p14="http://schemas.microsoft.com/office/powerpoint/2010/main" val="1232919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In addition to years, we can also filter countries by number of references. If we take the 2013-2014 period and see which countries are mentioned at least 25 times, we get the list of countries and reports on the right side. </a:t>
            </a:r>
            <a:endParaRPr lang="en-GB" dirty="0"/>
          </a:p>
        </p:txBody>
      </p:sp>
      <p:sp>
        <p:nvSpPr>
          <p:cNvPr id="4" name="Slide Number Placeholder 3"/>
          <p:cNvSpPr>
            <a:spLocks noGrp="1"/>
          </p:cNvSpPr>
          <p:nvPr>
            <p:ph type="sldNum" sz="quarter" idx="10"/>
          </p:nvPr>
        </p:nvSpPr>
        <p:spPr/>
        <p:txBody>
          <a:bodyPr/>
          <a:lstStyle/>
          <a:p>
            <a:fld id="{BDB0070F-032D-4749-99AA-9AF803689249}" type="slidenum">
              <a:rPr lang="en-GB" smtClean="0"/>
              <a:t>8</a:t>
            </a:fld>
            <a:endParaRPr lang="en-GB"/>
          </a:p>
        </p:txBody>
      </p:sp>
    </p:spTree>
    <p:extLst>
      <p:ext uri="{BB962C8B-B14F-4D97-AF65-F5344CB8AC3E}">
        <p14:creationId xmlns:p14="http://schemas.microsoft.com/office/powerpoint/2010/main" val="203365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 is also possible to check for one specific report. The map below shows the countries mentioned in RS Agri-Environment</a:t>
            </a:r>
            <a:r>
              <a:rPr lang="hu-HU" dirty="0">
                <a:effectLst/>
              </a:rPr>
              <a:t>.</a:t>
            </a:r>
            <a:endParaRPr lang="en-GB" dirty="0"/>
          </a:p>
        </p:txBody>
      </p:sp>
      <p:sp>
        <p:nvSpPr>
          <p:cNvPr id="4" name="Slide Number Placeholder 3"/>
          <p:cNvSpPr>
            <a:spLocks noGrp="1"/>
          </p:cNvSpPr>
          <p:nvPr>
            <p:ph type="sldNum" sz="quarter" idx="10"/>
          </p:nvPr>
        </p:nvSpPr>
        <p:spPr/>
        <p:txBody>
          <a:bodyPr/>
          <a:lstStyle/>
          <a:p>
            <a:fld id="{BDB0070F-032D-4749-99AA-9AF803689249}" type="slidenum">
              <a:rPr lang="en-GB" smtClean="0"/>
              <a:t>9</a:t>
            </a:fld>
            <a:endParaRPr lang="en-GB"/>
          </a:p>
        </p:txBody>
      </p:sp>
    </p:spTree>
    <p:extLst>
      <p:ext uri="{BB962C8B-B14F-4D97-AF65-F5344CB8AC3E}">
        <p14:creationId xmlns:p14="http://schemas.microsoft.com/office/powerpoint/2010/main" val="41608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6BCEDE-C793-481A-85AE-03EFDD585DE2}" type="datetime1">
              <a:rPr kumimoji="0" lang="en-GB" sz="1200" b="0" i="0" u="none" strike="noStrike" kern="1200" cap="none" spc="0" normalizeH="0" baseline="0" noProof="0" smtClean="0">
                <a:ln>
                  <a:noFill/>
                </a:ln>
                <a:solidFill>
                  <a:srgbClr val="026938"/>
                </a:solidFill>
                <a:effectLst/>
                <a:uLnTx/>
                <a:uFillTx/>
                <a:latin typeface="Myriad Pro"/>
                <a:ea typeface="+mn-ea"/>
                <a:cs typeface="+mn-cs"/>
              </a:rPr>
              <a:t>26/07/2018</a:t>
            </a:fld>
            <a:endParaRPr kumimoji="0" lang="en-GB" sz="1200" b="0" i="0" u="none" strike="noStrike" kern="1200" cap="none" spc="0" normalizeH="0" baseline="0" noProof="0">
              <a:ln>
                <a:noFill/>
              </a:ln>
              <a:solidFill>
                <a:srgbClr val="026938"/>
              </a:solidFill>
              <a:effectLst/>
              <a:uLnTx/>
              <a:uFillTx/>
              <a:latin typeface="Myriad Pro"/>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26938"/>
              </a:solidFill>
              <a:effectLst/>
              <a:uLnTx/>
              <a:uFillTx/>
              <a:latin typeface="Myriad Pro"/>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yriad Pro"/>
                <a:ea typeface="+mn-ea"/>
                <a:cs typeface="+mn-cs"/>
              </a:rPr>
              <a:t>Page </a:t>
            </a:r>
            <a:fld id="{C26A69B5-200B-4E8E-9012-4EBB91306B1A}" type="slidenum">
              <a:rPr kumimoji="0" lang="en-GB" sz="1000" b="1" i="0" u="none" strike="noStrike" kern="1200" cap="none" spc="0" normalizeH="0" baseline="0" noProof="0" smtClean="0">
                <a:ln>
                  <a:noFill/>
                </a:ln>
                <a:solidFill>
                  <a:prstClr val="white"/>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1" i="0" u="none" strike="noStrike" kern="1200" cap="none" spc="0" normalizeH="0" baseline="0" noProof="0" dirty="0">
              <a:ln>
                <a:noFill/>
              </a:ln>
              <a:solidFill>
                <a:prstClr val="white"/>
              </a:solidFill>
              <a:effectLst/>
              <a:uLnTx/>
              <a:uFillTx/>
              <a:latin typeface="Myriad Pro"/>
              <a:ea typeface="+mn-ea"/>
              <a:cs typeface="+mn-cs"/>
            </a:endParaRPr>
          </a:p>
        </p:txBody>
      </p:sp>
    </p:spTree>
    <p:extLst>
      <p:ext uri="{BB962C8B-B14F-4D97-AF65-F5344CB8AC3E}">
        <p14:creationId xmlns:p14="http://schemas.microsoft.com/office/powerpoint/2010/main" val="52345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F49B7E2-936B-4DD7-A201-02B0D64B686C}" type="datetime1">
              <a:rPr lang="en-GB" smtClean="0"/>
              <a:t>26/07/2018</a:t>
            </a:fld>
            <a:endParaRPr lang="en-GB"/>
          </a:p>
        </p:txBody>
      </p:sp>
      <p:sp>
        <p:nvSpPr>
          <p:cNvPr id="5" name="Footer Placeholder 4"/>
          <p:cNvSpPr>
            <a:spLocks noGrp="1"/>
          </p:cNvSpPr>
          <p:nvPr>
            <p:ph type="ftr" sz="quarter" idx="11"/>
          </p:nvPr>
        </p:nvSpPr>
        <p:spPr/>
        <p:txBody>
          <a:bodyPr/>
          <a:lstStyle/>
          <a:p>
            <a:endParaRPr lang="en-GB"/>
          </a:p>
        </p:txBody>
      </p:sp>
      <p:sp>
        <p:nvSpPr>
          <p:cNvPr id="7" name="Slide Number Placeholder 5"/>
          <p:cNvSpPr>
            <a:spLocks noGrp="1"/>
          </p:cNvSpPr>
          <p:nvPr>
            <p:ph type="sldNum" sz="quarter" idx="12"/>
          </p:nvPr>
        </p:nvSpPr>
        <p:spPr>
          <a:xfrm>
            <a:off x="9120000" y="6422942"/>
            <a:ext cx="2400000" cy="252000"/>
          </a:xfrm>
        </p:spPr>
        <p:txBody>
          <a:bodyPr/>
          <a:lstStyle/>
          <a:p>
            <a:r>
              <a:rPr lang="en-GB" dirty="0"/>
              <a:t>Page </a:t>
            </a:r>
            <a:fld id="{C26A69B5-200B-4E8E-9012-4EBB91306B1A}" type="slidenum">
              <a:rPr lang="en-GB" smtClean="0"/>
              <a:pPr/>
              <a:t>‹#›</a:t>
            </a:fld>
            <a:endParaRPr lang="en-GB" dirty="0"/>
          </a:p>
        </p:txBody>
      </p:sp>
    </p:spTree>
    <p:extLst>
      <p:ext uri="{BB962C8B-B14F-4D97-AF65-F5344CB8AC3E}">
        <p14:creationId xmlns:p14="http://schemas.microsoft.com/office/powerpoint/2010/main" val="302766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5"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44518" y="2055814"/>
            <a:ext cx="2575983"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68000" y="2052000"/>
            <a:ext cx="6960000" cy="864000"/>
          </a:xfrm>
        </p:spPr>
        <p:txBody>
          <a:bodyPr/>
          <a:lstStyle>
            <a:lvl1pPr>
              <a:defRPr sz="4800">
                <a:solidFill>
                  <a:schemeClr val="bg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768000" y="2952000"/>
            <a:ext cx="6960000" cy="936000"/>
          </a:xfrm>
        </p:spPr>
        <p:txBody>
          <a:bodyPr>
            <a:normAutofit/>
          </a:bodyPr>
          <a:lstStyle>
            <a:lvl1pPr marL="0" indent="0" algn="l">
              <a:spcBef>
                <a:spcPts val="0"/>
              </a:spcBef>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12" name="Text Placeholder 11"/>
          <p:cNvSpPr>
            <a:spLocks noGrp="1"/>
          </p:cNvSpPr>
          <p:nvPr>
            <p:ph type="body" sz="quarter" idx="13"/>
          </p:nvPr>
        </p:nvSpPr>
        <p:spPr>
          <a:xfrm>
            <a:off x="768000" y="648000"/>
            <a:ext cx="6960000" cy="360362"/>
          </a:xfrm>
        </p:spPr>
        <p:txBody>
          <a:bodyPr/>
          <a:lstStyle>
            <a:lvl1pPr marL="0" indent="0">
              <a:buNone/>
              <a:defRPr b="1">
                <a:solidFill>
                  <a:schemeClr val="accent2"/>
                </a:solidFill>
              </a:defRPr>
            </a:lvl1pPr>
          </a:lstStyle>
          <a:p>
            <a:pPr lvl="0"/>
            <a:r>
              <a:rPr lang="en-US" dirty="0"/>
              <a:t>Click to edit Master text styles</a:t>
            </a:r>
            <a:endParaRPr lang="en-GB" dirty="0"/>
          </a:p>
        </p:txBody>
      </p:sp>
      <p:sp>
        <p:nvSpPr>
          <p:cNvPr id="7" name="Date Placeholder 3"/>
          <p:cNvSpPr>
            <a:spLocks noGrp="1"/>
          </p:cNvSpPr>
          <p:nvPr>
            <p:ph type="dt" sz="half" idx="14"/>
          </p:nvPr>
        </p:nvSpPr>
        <p:spPr/>
        <p:txBody>
          <a:bodyPr/>
          <a:lstStyle>
            <a:lvl1pPr>
              <a:defRPr/>
            </a:lvl1pPr>
          </a:lstStyle>
          <a:p>
            <a:pPr>
              <a:defRPr/>
            </a:pPr>
            <a:fld id="{B9A52BFE-947A-45DF-90BD-FEAFABD87AE6}" type="datetime1">
              <a:rPr lang="en-GB"/>
              <a:pPr>
                <a:defRPr/>
              </a:pPr>
              <a:t>26/07/2018</a:t>
            </a:fld>
            <a:endParaRPr lang="en-GB"/>
          </a:p>
        </p:txBody>
      </p:sp>
      <p:sp>
        <p:nvSpPr>
          <p:cNvPr id="8" name="Footer Placeholder 4"/>
          <p:cNvSpPr>
            <a:spLocks noGrp="1"/>
          </p:cNvSpPr>
          <p:nvPr>
            <p:ph type="ftr" sz="quarter" idx="15"/>
          </p:nvPr>
        </p:nvSpPr>
        <p:spPr/>
        <p:txBody>
          <a:bodyPr/>
          <a:lstStyle>
            <a:lvl1pPr>
              <a:defRPr/>
            </a:lvl1pPr>
          </a:lstStyle>
          <a:p>
            <a:pPr>
              <a:defRPr/>
            </a:pPr>
            <a:endParaRPr lang="en-GB"/>
          </a:p>
        </p:txBody>
      </p:sp>
      <p:sp>
        <p:nvSpPr>
          <p:cNvPr id="9" name="Slide Number Placeholder 5"/>
          <p:cNvSpPr>
            <a:spLocks noGrp="1"/>
          </p:cNvSpPr>
          <p:nvPr>
            <p:ph type="sldNum" sz="quarter" idx="16"/>
          </p:nvPr>
        </p:nvSpPr>
        <p:spPr/>
        <p:txBody>
          <a:bodyPr/>
          <a:lstStyle>
            <a:lvl1pPr>
              <a:defRPr>
                <a:solidFill>
                  <a:schemeClr val="bg1"/>
                </a:solidFill>
              </a:defRPr>
            </a:lvl1pPr>
          </a:lstStyle>
          <a:p>
            <a:pPr>
              <a:defRPr/>
            </a:pPr>
            <a:r>
              <a:rPr lang="en-GB"/>
              <a:t>Page </a:t>
            </a:r>
            <a:fld id="{A72975C1-EFEE-48A5-B89D-4CAE19DBB3AB}" type="slidenum">
              <a:rPr lang="en-GB"/>
              <a:pPr>
                <a:defRPr/>
              </a:pPr>
              <a:t>‹#›</a:t>
            </a:fld>
            <a:endParaRPr lang="en-GB" dirty="0"/>
          </a:p>
        </p:txBody>
      </p:sp>
    </p:spTree>
    <p:extLst>
      <p:ext uri="{BB962C8B-B14F-4D97-AF65-F5344CB8AC3E}">
        <p14:creationId xmlns:p14="http://schemas.microsoft.com/office/powerpoint/2010/main" val="30736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Divider 2">
    <p:spTree>
      <p:nvGrpSpPr>
        <p:cNvPr id="1" name=""/>
        <p:cNvGrpSpPr/>
        <p:nvPr/>
      </p:nvGrpSpPr>
      <p:grpSpPr>
        <a:xfrm>
          <a:off x="0" y="0"/>
          <a:ext cx="0" cy="0"/>
          <a:chOff x="0" y="0"/>
          <a:chExt cx="0" cy="0"/>
        </a:xfrm>
      </p:grpSpPr>
      <p:grpSp>
        <p:nvGrpSpPr>
          <p:cNvPr id="4" name="Group 9"/>
          <p:cNvGrpSpPr>
            <a:grpSpLocks/>
          </p:cNvGrpSpPr>
          <p:nvPr userDrawn="1"/>
        </p:nvGrpSpPr>
        <p:grpSpPr bwMode="auto">
          <a:xfrm>
            <a:off x="1" y="0"/>
            <a:ext cx="13680017" cy="6858000"/>
            <a:chOff x="0" y="0"/>
            <a:chExt cx="10260632" cy="6858000"/>
          </a:xfrm>
        </p:grpSpPr>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rcRect t="781" r="781" b="-2"/>
            <a:stretch>
              <a:fillRect/>
            </a:stretch>
          </p:blipFill>
          <p:spPr bwMode="auto">
            <a:xfrm>
              <a:off x="1116632"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p:cNvSpPr/>
            <p:nvPr userDrawn="1"/>
          </p:nvSpPr>
          <p:spPr>
            <a:xfrm>
              <a:off x="0" y="0"/>
              <a:ext cx="2267087" cy="6858000"/>
            </a:xfrm>
            <a:prstGeom prst="rect">
              <a:avLst/>
            </a:prstGeom>
            <a:solidFill>
              <a:srgbClr val="006D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800"/>
            </a:p>
          </p:txBody>
        </p:sp>
      </p:grpSp>
      <p:sp>
        <p:nvSpPr>
          <p:cNvPr id="2" name="Title 1"/>
          <p:cNvSpPr>
            <a:spLocks noGrp="1"/>
          </p:cNvSpPr>
          <p:nvPr>
            <p:ph type="title"/>
          </p:nvPr>
        </p:nvSpPr>
        <p:spPr>
          <a:xfrm>
            <a:off x="768000" y="1572904"/>
            <a:ext cx="10752000" cy="540000"/>
          </a:xfrm>
        </p:spPr>
        <p:txBody>
          <a:bodyPr anchor="t">
            <a:normAutofit/>
          </a:bodyPr>
          <a:lstStyle>
            <a:lvl1pPr algn="l">
              <a:defRPr sz="3200" b="1" cap="none" baseline="0">
                <a:solidFill>
                  <a:schemeClr val="bg1"/>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68000" y="2052000"/>
            <a:ext cx="10752000" cy="360000"/>
          </a:xfrm>
        </p:spPr>
        <p:txBody>
          <a:bodyPr/>
          <a:lstStyle>
            <a:lvl1pPr marL="0" indent="0">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Date Placeholder 3"/>
          <p:cNvSpPr>
            <a:spLocks noGrp="1"/>
          </p:cNvSpPr>
          <p:nvPr>
            <p:ph type="dt" sz="half" idx="10"/>
          </p:nvPr>
        </p:nvSpPr>
        <p:spPr/>
        <p:txBody>
          <a:bodyPr/>
          <a:lstStyle>
            <a:lvl1pPr>
              <a:defRPr/>
            </a:lvl1pPr>
          </a:lstStyle>
          <a:p>
            <a:pPr>
              <a:defRPr/>
            </a:pPr>
            <a:fld id="{09C12147-4964-418A-80F1-A594338D85B6}" type="datetime1">
              <a:rPr lang="en-GB"/>
              <a:pPr>
                <a:defRPr/>
              </a:pPr>
              <a:t>26/07/2018</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solidFill>
                  <a:schemeClr val="bg1"/>
                </a:solidFill>
              </a:defRPr>
            </a:lvl1pPr>
          </a:lstStyle>
          <a:p>
            <a:pPr>
              <a:defRPr/>
            </a:pPr>
            <a:r>
              <a:rPr lang="en-GB"/>
              <a:t>Page </a:t>
            </a:r>
            <a:fld id="{B0979782-A51B-4D55-B47F-27183BCCF532}" type="slidenum">
              <a:rPr lang="en-GB"/>
              <a:pPr>
                <a:defRPr/>
              </a:pPr>
              <a:t>‹#›</a:t>
            </a:fld>
            <a:endParaRPr lang="en-GB"/>
          </a:p>
        </p:txBody>
      </p:sp>
    </p:spTree>
    <p:extLst>
      <p:ext uri="{BB962C8B-B14F-4D97-AF65-F5344CB8AC3E}">
        <p14:creationId xmlns:p14="http://schemas.microsoft.com/office/powerpoint/2010/main" val="3433322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with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768000" y="2016000"/>
            <a:ext cx="10752000" cy="424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7"/>
          <p:cNvSpPr>
            <a:spLocks noGrp="1"/>
          </p:cNvSpPr>
          <p:nvPr>
            <p:ph type="body" sz="quarter" idx="13"/>
          </p:nvPr>
        </p:nvSpPr>
        <p:spPr>
          <a:xfrm>
            <a:off x="768000" y="1368000"/>
            <a:ext cx="10752667" cy="288000"/>
          </a:xfrm>
        </p:spPr>
        <p:txBody>
          <a:bodyPr>
            <a:noAutofit/>
          </a:bodyPr>
          <a:lstStyle>
            <a:lvl1pPr marL="0" indent="0">
              <a:buNone/>
              <a:defRPr sz="2200" b="1">
                <a:solidFill>
                  <a:schemeClr val="accent1"/>
                </a:solidFill>
              </a:defRPr>
            </a:lvl1pPr>
          </a:lstStyle>
          <a:p>
            <a:pPr lvl="0"/>
            <a:r>
              <a:rPr lang="en-US" dirty="0"/>
              <a:t>Click to edit Master text styles</a:t>
            </a:r>
          </a:p>
        </p:txBody>
      </p:sp>
      <p:sp>
        <p:nvSpPr>
          <p:cNvPr id="9" name="Text Placeholder 7"/>
          <p:cNvSpPr>
            <a:spLocks noGrp="1"/>
          </p:cNvSpPr>
          <p:nvPr>
            <p:ph type="body" sz="quarter" idx="14"/>
          </p:nvPr>
        </p:nvSpPr>
        <p:spPr>
          <a:xfrm>
            <a:off x="768000" y="1700840"/>
            <a:ext cx="10752667" cy="288000"/>
          </a:xfrm>
        </p:spPr>
        <p:txBody>
          <a:bodyPr/>
          <a:lstStyle>
            <a:lvl1pPr marL="0" indent="0">
              <a:buNone/>
              <a:defRPr b="1">
                <a:solidFill>
                  <a:schemeClr val="accent2"/>
                </a:solidFill>
              </a:defRPr>
            </a:lvl1pPr>
          </a:lstStyle>
          <a:p>
            <a:pPr lvl="0"/>
            <a:r>
              <a:rPr lang="en-US" dirty="0"/>
              <a:t>Click to edit Master text styles</a:t>
            </a:r>
          </a:p>
        </p:txBody>
      </p:sp>
      <p:sp>
        <p:nvSpPr>
          <p:cNvPr id="6" name="Date Placeholder 3"/>
          <p:cNvSpPr>
            <a:spLocks noGrp="1"/>
          </p:cNvSpPr>
          <p:nvPr>
            <p:ph type="dt" sz="half" idx="15"/>
          </p:nvPr>
        </p:nvSpPr>
        <p:spPr/>
        <p:txBody>
          <a:bodyPr/>
          <a:lstStyle>
            <a:lvl1pPr>
              <a:defRPr/>
            </a:lvl1pPr>
          </a:lstStyle>
          <a:p>
            <a:pPr>
              <a:defRPr/>
            </a:pPr>
            <a:fld id="{9F5F2C0D-3956-4743-90BA-7A548868A9D0}" type="datetime1">
              <a:rPr lang="en-GB"/>
              <a:pPr>
                <a:defRPr/>
              </a:pPr>
              <a:t>26/07/2018</a:t>
            </a:fld>
            <a:endParaRPr lang="en-GB" dirty="0"/>
          </a:p>
        </p:txBody>
      </p:sp>
      <p:sp>
        <p:nvSpPr>
          <p:cNvPr id="7" name="Footer Placeholder 4"/>
          <p:cNvSpPr>
            <a:spLocks noGrp="1"/>
          </p:cNvSpPr>
          <p:nvPr>
            <p:ph type="ftr" sz="quarter" idx="16"/>
          </p:nvPr>
        </p:nvSpPr>
        <p:spPr/>
        <p:txBody>
          <a:bodyPr/>
          <a:lstStyle>
            <a:lvl1pPr>
              <a:defRPr/>
            </a:lvl1pPr>
          </a:lstStyle>
          <a:p>
            <a:pPr>
              <a:defRPr/>
            </a:pPr>
            <a:endParaRPr lang="en-GB"/>
          </a:p>
        </p:txBody>
      </p:sp>
      <p:sp>
        <p:nvSpPr>
          <p:cNvPr id="10" name="Slide Number Placeholder 5"/>
          <p:cNvSpPr>
            <a:spLocks noGrp="1"/>
          </p:cNvSpPr>
          <p:nvPr>
            <p:ph type="sldNum" sz="quarter" idx="17"/>
          </p:nvPr>
        </p:nvSpPr>
        <p:spPr/>
        <p:txBody>
          <a:bodyPr/>
          <a:lstStyle>
            <a:lvl1pPr>
              <a:defRPr/>
            </a:lvl1pPr>
          </a:lstStyle>
          <a:p>
            <a:pPr>
              <a:defRPr/>
            </a:pPr>
            <a:r>
              <a:rPr lang="en-GB"/>
              <a:t>Page </a:t>
            </a:r>
            <a:fld id="{25DF96E9-95F8-4ECF-A053-463DDA4FDE52}" type="slidenum">
              <a:rPr lang="en-GB"/>
              <a:pPr>
                <a:defRPr/>
              </a:pPr>
              <a:t>‹#›</a:t>
            </a:fld>
            <a:endParaRPr lang="en-GB"/>
          </a:p>
        </p:txBody>
      </p:sp>
    </p:spTree>
    <p:extLst>
      <p:ext uri="{BB962C8B-B14F-4D97-AF65-F5344CB8AC3E}">
        <p14:creationId xmlns:p14="http://schemas.microsoft.com/office/powerpoint/2010/main" val="60083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18748DC-35D8-43AC-A356-610EE8FD26C9}" type="datetime1">
              <a:rPr lang="en-GB"/>
              <a:pPr>
                <a:defRPr/>
              </a:pPr>
              <a:t>26/07/2018</a:t>
            </a:fld>
            <a:endParaRPr lang="en-GB" dirty="0"/>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r>
              <a:rPr lang="en-GB"/>
              <a:t>Page </a:t>
            </a:r>
            <a:fld id="{34B617E2-A422-41CA-BE95-9DD376A74352}" type="slidenum">
              <a:rPr lang="en-GB"/>
              <a:pPr>
                <a:defRPr/>
              </a:pPr>
              <a:t>‹#›</a:t>
            </a:fld>
            <a:endParaRPr lang="en-GB"/>
          </a:p>
        </p:txBody>
      </p:sp>
    </p:spTree>
    <p:extLst>
      <p:ext uri="{BB962C8B-B14F-4D97-AF65-F5344CB8AC3E}">
        <p14:creationId xmlns:p14="http://schemas.microsoft.com/office/powerpoint/2010/main" val="2584743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8" cstate="print">
            <a:extLst>
              <a:ext uri="{28A0092B-C50C-407E-A947-70E740481C1C}">
                <a14:useLocalDpi xmlns:a14="http://schemas.microsoft.com/office/drawing/2010/main" val="0"/>
              </a:ext>
            </a:extLst>
          </a:blip>
          <a:srcRect l="20757" t="13317" r="1426" b="53680"/>
          <a:stretch/>
        </p:blipFill>
        <p:spPr>
          <a:xfrm>
            <a:off x="9552384" y="6018380"/>
            <a:ext cx="2639616" cy="839623"/>
          </a:xfrm>
          <a:prstGeom prst="rect">
            <a:avLst/>
          </a:prstGeom>
        </p:spPr>
      </p:pic>
      <p:cxnSp>
        <p:nvCxnSpPr>
          <p:cNvPr id="9" name="Straight Connector 8"/>
          <p:cNvCxnSpPr/>
          <p:nvPr userDrawn="1"/>
        </p:nvCxnSpPr>
        <p:spPr>
          <a:xfrm>
            <a:off x="768000" y="6543758"/>
            <a:ext cx="897640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768000" y="452970"/>
            <a:ext cx="10752000" cy="432000"/>
          </a:xfrm>
          <a:prstGeom prst="rect">
            <a:avLst/>
          </a:prstGeom>
        </p:spPr>
        <p:txBody>
          <a:bodyPr vert="horz" lIns="0" tIns="0" rIns="0" bIns="0" rtlCol="0" anchor="b">
            <a:noAutofit/>
          </a:bodyPr>
          <a:lstStyle/>
          <a:p>
            <a:r>
              <a:rPr lang="en-US" dirty="0"/>
              <a:t>Click to edit Master title style</a:t>
            </a:r>
            <a:endParaRPr lang="en-GB" dirty="0"/>
          </a:p>
        </p:txBody>
      </p:sp>
      <p:sp>
        <p:nvSpPr>
          <p:cNvPr id="3" name="Text Placeholder 2"/>
          <p:cNvSpPr>
            <a:spLocks noGrp="1"/>
          </p:cNvSpPr>
          <p:nvPr>
            <p:ph type="body" idx="1"/>
          </p:nvPr>
        </p:nvSpPr>
        <p:spPr>
          <a:xfrm>
            <a:off x="768000" y="1368000"/>
            <a:ext cx="10752000" cy="48960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1919881" y="6583334"/>
            <a:ext cx="1440000" cy="184666"/>
          </a:xfrm>
          <a:prstGeom prst="rect">
            <a:avLst/>
          </a:prstGeom>
        </p:spPr>
        <p:txBody>
          <a:bodyPr vert="horz" lIns="0" tIns="0" rIns="0" bIns="0" rtlCol="0" anchor="ctr">
            <a:spAutoFit/>
          </a:bodyPr>
          <a:lstStyle>
            <a:lvl1pPr algn="l">
              <a:defRPr sz="1200">
                <a:solidFill>
                  <a:schemeClr val="accent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300E80E-A4CC-430F-99E1-67C81D0B4044}" type="datetime1">
              <a:rPr kumimoji="0" lang="en-GB" sz="1200" b="0" i="0" u="none" strike="noStrike" kern="1200" cap="none" spc="0" normalizeH="0" baseline="0" noProof="0" smtClean="0">
                <a:ln>
                  <a:noFill/>
                </a:ln>
                <a:solidFill>
                  <a:srgbClr val="026938"/>
                </a:solidFill>
                <a:effectLst/>
                <a:uLnTx/>
                <a:uFillTx/>
                <a:latin typeface="Myriad Pro"/>
                <a:ea typeface="+mn-ea"/>
                <a:cs typeface="+mn-cs"/>
              </a:rPr>
              <a:t>26/07/2018</a:t>
            </a:fld>
            <a:endParaRPr kumimoji="0" lang="en-GB" sz="1200" b="0" i="0" u="none" strike="noStrike" kern="1200" cap="none" spc="0" normalizeH="0" baseline="0" noProof="0" dirty="0">
              <a:ln>
                <a:noFill/>
              </a:ln>
              <a:solidFill>
                <a:srgbClr val="026938"/>
              </a:solidFill>
              <a:effectLst/>
              <a:uLnTx/>
              <a:uFillTx/>
              <a:latin typeface="Myriad Pro"/>
              <a:ea typeface="+mn-ea"/>
              <a:cs typeface="+mn-cs"/>
            </a:endParaRPr>
          </a:p>
        </p:txBody>
      </p:sp>
      <p:sp>
        <p:nvSpPr>
          <p:cNvPr id="5" name="Footer Placeholder 4"/>
          <p:cNvSpPr>
            <a:spLocks noGrp="1"/>
          </p:cNvSpPr>
          <p:nvPr>
            <p:ph type="ftr" sz="quarter" idx="3"/>
          </p:nvPr>
        </p:nvSpPr>
        <p:spPr>
          <a:xfrm>
            <a:off x="-3600917" y="6583334"/>
            <a:ext cx="1440000" cy="184666"/>
          </a:xfrm>
          <a:prstGeom prst="rect">
            <a:avLst/>
          </a:prstGeom>
        </p:spPr>
        <p:txBody>
          <a:bodyPr vert="horz" lIns="0" tIns="0" rIns="0" bIns="0" rtlCol="0" anchor="ctr">
            <a:spAutoFit/>
          </a:bodyPr>
          <a:lstStyle>
            <a:lvl1pPr algn="l">
              <a:defRPr sz="1200">
                <a:solidFill>
                  <a:schemeClr val="accent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26938"/>
              </a:solidFill>
              <a:effectLst/>
              <a:uLnTx/>
              <a:uFillTx/>
              <a:latin typeface="Myriad Pro"/>
              <a:ea typeface="+mn-ea"/>
              <a:cs typeface="+mn-cs"/>
            </a:endParaRPr>
          </a:p>
        </p:txBody>
      </p:sp>
      <p:sp>
        <p:nvSpPr>
          <p:cNvPr id="6" name="Slide Number Placeholder 5"/>
          <p:cNvSpPr>
            <a:spLocks noGrp="1"/>
          </p:cNvSpPr>
          <p:nvPr>
            <p:ph type="sldNum" sz="quarter" idx="4"/>
          </p:nvPr>
        </p:nvSpPr>
        <p:spPr>
          <a:xfrm>
            <a:off x="9120000" y="6422942"/>
            <a:ext cx="2400000" cy="252000"/>
          </a:xfrm>
          <a:prstGeom prst="rect">
            <a:avLst/>
          </a:prstGeom>
        </p:spPr>
        <p:txBody>
          <a:bodyPr vert="horz" lIns="0" tIns="0" rIns="0" bIns="0" rtlCol="0" anchor="ctr">
            <a:noAutofit/>
          </a:bodyPr>
          <a:lstStyle>
            <a:lvl1pPr algn="r">
              <a:defRPr sz="1000" b="1">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yriad Pro"/>
                <a:ea typeface="+mn-ea"/>
                <a:cs typeface="+mn-cs"/>
              </a:rPr>
              <a:t>Page </a:t>
            </a:r>
            <a:fld id="{C26A69B5-200B-4E8E-9012-4EBB91306B1A}" type="slidenum">
              <a:rPr kumimoji="0" lang="en-GB" sz="1000" b="1" i="0" u="none" strike="noStrike" kern="1200" cap="none" spc="0" normalizeH="0" baseline="0" noProof="0" smtClean="0">
                <a:ln>
                  <a:noFill/>
                </a:ln>
                <a:solidFill>
                  <a:prstClr val="white"/>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1" i="0" u="none" strike="noStrike" kern="1200" cap="none" spc="0" normalizeH="0" baseline="0" noProof="0" dirty="0">
              <a:ln>
                <a:noFill/>
              </a:ln>
              <a:solidFill>
                <a:prstClr val="white"/>
              </a:solidFill>
              <a:effectLst/>
              <a:uLnTx/>
              <a:uFillTx/>
              <a:latin typeface="Myriad Pro"/>
              <a:ea typeface="+mn-ea"/>
              <a:cs typeface="+mn-cs"/>
            </a:endParaRPr>
          </a:p>
        </p:txBody>
      </p:sp>
      <p:pic>
        <p:nvPicPr>
          <p:cNvPr id="11" name="Picture 10"/>
          <p:cNvPicPr>
            <a:picLocks noChangeAspect="1"/>
          </p:cNvPicPr>
          <p:nvPr userDrawn="1"/>
        </p:nvPicPr>
        <p:blipFill rotWithShape="1">
          <a:blip r:embed="rId9" cstate="print">
            <a:extLst>
              <a:ext uri="{28A0092B-C50C-407E-A947-70E740481C1C}">
                <a14:useLocalDpi xmlns:a14="http://schemas.microsoft.com/office/drawing/2010/main" val="0"/>
              </a:ext>
            </a:extLst>
          </a:blip>
          <a:srcRect l="-4996" r="-4996"/>
          <a:stretch/>
        </p:blipFill>
        <p:spPr>
          <a:xfrm>
            <a:off x="593285" y="6272778"/>
            <a:ext cx="1633776" cy="539505"/>
          </a:xfrm>
          <a:prstGeom prst="rect">
            <a:avLst/>
          </a:prstGeom>
          <a:solidFill>
            <a:schemeClr val="bg1"/>
          </a:solidFill>
        </p:spPr>
      </p:pic>
    </p:spTree>
    <p:extLst>
      <p:ext uri="{BB962C8B-B14F-4D97-AF65-F5344CB8AC3E}">
        <p14:creationId xmlns:p14="http://schemas.microsoft.com/office/powerpoint/2010/main" val="18089619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6" r:id="rId4"/>
    <p:sldLayoutId id="2147483667" r:id="rId5"/>
    <p:sldLayoutId id="2147483668" r:id="rId6"/>
  </p:sldLayoutIdLst>
  <p:hf hdr="0" ftr="0" dt="0"/>
  <p:txStyles>
    <p:title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265113" indent="-265113"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accent4"/>
          </a:solidFill>
          <a:latin typeface="+mn-lt"/>
          <a:ea typeface="+mn-ea"/>
          <a:cs typeface="+mn-cs"/>
        </a:defRPr>
      </a:lvl1pPr>
      <a:lvl2pPr marL="512763" indent="-234950" algn="l" defTabSz="914400" rtl="0" eaLnBrk="1" latinLnBrk="0" hangingPunct="1">
        <a:lnSpc>
          <a:spcPct val="90000"/>
        </a:lnSpc>
        <a:spcBef>
          <a:spcPts val="400"/>
        </a:spcBef>
        <a:buClr>
          <a:schemeClr val="accent1"/>
        </a:buClr>
        <a:buSzPct val="100000"/>
        <a:buFont typeface="Arial" pitchFamily="34" charset="0"/>
        <a:buChar char="•"/>
        <a:defRPr sz="1800" kern="1200">
          <a:solidFill>
            <a:schemeClr val="accent4"/>
          </a:solidFill>
          <a:latin typeface="+mn-lt"/>
          <a:ea typeface="+mn-ea"/>
          <a:cs typeface="+mn-cs"/>
        </a:defRPr>
      </a:lvl2pPr>
      <a:lvl3pPr marL="758825" indent="-228600" algn="l" defTabSz="914400" rtl="0" eaLnBrk="1" latinLnBrk="0" hangingPunct="1">
        <a:lnSpc>
          <a:spcPct val="90000"/>
        </a:lnSpc>
        <a:spcBef>
          <a:spcPts val="200"/>
        </a:spcBef>
        <a:buClr>
          <a:schemeClr val="accent1"/>
        </a:buClr>
        <a:buSzPct val="100000"/>
        <a:buFont typeface="Arial" pitchFamily="34" charset="0"/>
        <a:buChar char="•"/>
        <a:defRPr sz="1800" kern="1200">
          <a:solidFill>
            <a:schemeClr val="accent4"/>
          </a:solidFill>
          <a:latin typeface="+mn-lt"/>
          <a:ea typeface="+mn-ea"/>
          <a:cs typeface="+mn-cs"/>
        </a:defRPr>
      </a:lvl3pPr>
      <a:lvl4pPr marL="993775" indent="-228600" algn="l" defTabSz="914400" rtl="0" eaLnBrk="1" latinLnBrk="0" hangingPunct="1">
        <a:lnSpc>
          <a:spcPct val="90000"/>
        </a:lnSpc>
        <a:spcBef>
          <a:spcPts val="0"/>
        </a:spcBef>
        <a:buClr>
          <a:schemeClr val="accent1"/>
        </a:buClr>
        <a:buSzPct val="100000"/>
        <a:buFont typeface="Arial" pitchFamily="34" charset="0"/>
        <a:buChar char="•"/>
        <a:defRPr sz="1800" kern="1200">
          <a:solidFill>
            <a:schemeClr val="accent4"/>
          </a:solidFill>
          <a:latin typeface="+mn-lt"/>
          <a:ea typeface="+mn-ea"/>
          <a:cs typeface="+mn-cs"/>
        </a:defRPr>
      </a:lvl4pPr>
      <a:lvl5pPr marL="1219200" indent="-228600" algn="l" defTabSz="914400" rtl="0" eaLnBrk="1" latinLnBrk="0" hangingPunct="1">
        <a:lnSpc>
          <a:spcPct val="90000"/>
        </a:lnSpc>
        <a:spcBef>
          <a:spcPts val="0"/>
        </a:spcBef>
        <a:buClr>
          <a:schemeClr val="accent1"/>
        </a:buClr>
        <a:buSzPct val="100000"/>
        <a:buFont typeface="Arial" pitchFamily="34" charset="0"/>
        <a:buChar char="•"/>
        <a:defRPr sz="18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576263" y="4255792"/>
            <a:ext cx="5724525" cy="863600"/>
          </a:xfrm>
        </p:spPr>
        <p:txBody>
          <a:bodyPr/>
          <a:lstStyle/>
          <a:p>
            <a:r>
              <a:rPr lang="en-GB" sz="3200" dirty="0"/>
              <a:t>Identifying and visualising tonality/emotion and geographical information in the text of ECA Special Reports using IBM Watson and Tableau</a:t>
            </a:r>
            <a:endParaRPr lang="en-US" altLang="en-US" sz="3200" dirty="0"/>
          </a:p>
        </p:txBody>
      </p:sp>
      <p:sp>
        <p:nvSpPr>
          <p:cNvPr id="30722" name="Subtitle 5"/>
          <p:cNvSpPr>
            <a:spLocks noGrp="1"/>
          </p:cNvSpPr>
          <p:nvPr>
            <p:ph type="subTitle" idx="1"/>
          </p:nvPr>
        </p:nvSpPr>
        <p:spPr>
          <a:xfrm>
            <a:off x="413544" y="5453009"/>
            <a:ext cx="5545137" cy="1223962"/>
          </a:xfrm>
        </p:spPr>
        <p:txBody>
          <a:bodyPr>
            <a:normAutofit fontScale="92500" lnSpcReduction="10000"/>
          </a:bodyPr>
          <a:lstStyle/>
          <a:p>
            <a:pPr eaLnBrk="1" hangingPunct="1">
              <a:spcBef>
                <a:spcPct val="0"/>
              </a:spcBef>
              <a:defRPr/>
            </a:pPr>
            <a:endParaRPr lang="pl-PL" altLang="en-US" dirty="0"/>
          </a:p>
          <a:p>
            <a:pPr eaLnBrk="1" hangingPunct="1">
              <a:spcBef>
                <a:spcPct val="0"/>
              </a:spcBef>
              <a:defRPr/>
            </a:pPr>
            <a:r>
              <a:rPr lang="pl-PL" altLang="en-US" dirty="0" err="1"/>
              <a:t>Zsolt</a:t>
            </a:r>
            <a:r>
              <a:rPr lang="pl-PL" altLang="en-US" dirty="0"/>
              <a:t> VARGA, </a:t>
            </a:r>
            <a:r>
              <a:rPr lang="en-GB" dirty="0"/>
              <a:t>ECA.SEC-GEN.SG3.HU</a:t>
            </a:r>
            <a:endParaRPr lang="hu-HU" dirty="0"/>
          </a:p>
          <a:p>
            <a:pPr eaLnBrk="1" hangingPunct="1">
              <a:spcBef>
                <a:spcPct val="0"/>
              </a:spcBef>
              <a:defRPr/>
            </a:pPr>
            <a:r>
              <a:rPr lang="hu-HU" altLang="en-US" dirty="0"/>
              <a:t/>
            </a:r>
            <a:br>
              <a:rPr lang="hu-HU" altLang="en-US" dirty="0"/>
            </a:br>
            <a:r>
              <a:rPr lang="hu-HU" altLang="en-US" dirty="0"/>
              <a:t>zsolt.varga@eca.europa.eu</a:t>
            </a:r>
            <a:endParaRPr lang="en-GB" altLang="en-US" dirty="0"/>
          </a:p>
        </p:txBody>
      </p:sp>
      <p:sp>
        <p:nvSpPr>
          <p:cNvPr id="7" name="Text Placeholder 4">
            <a:extLst>
              <a:ext uri="{FF2B5EF4-FFF2-40B4-BE49-F238E27FC236}">
                <a16:creationId xmlns:a16="http://schemas.microsoft.com/office/drawing/2014/main" id="{E3C71294-4DBE-42E1-AB97-94E3510C6591}"/>
              </a:ext>
            </a:extLst>
          </p:cNvPr>
          <p:cNvSpPr>
            <a:spLocks noGrp="1"/>
          </p:cNvSpPr>
          <p:nvPr>
            <p:ph type="body" sz="quarter" idx="13"/>
          </p:nvPr>
        </p:nvSpPr>
        <p:spPr>
          <a:xfrm>
            <a:off x="576263" y="647700"/>
            <a:ext cx="5219700" cy="360363"/>
          </a:xfrm>
        </p:spPr>
        <p:txBody>
          <a:bodyPr/>
          <a:lstStyle/>
          <a:p>
            <a:pPr eaLnBrk="1" hangingPunct="1"/>
            <a:r>
              <a:rPr lang="en-GB" altLang="en-US" dirty="0"/>
              <a:t>25 July 2018</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039" y="1650704"/>
            <a:ext cx="8064500" cy="539750"/>
          </a:xfrm>
        </p:spPr>
        <p:txBody>
          <a:bodyPr anchor="t">
            <a:normAutofit fontScale="90000"/>
          </a:bodyPr>
          <a:lstStyle/>
          <a:p>
            <a:pPr eaLnBrk="1" hangingPunct="1">
              <a:defRPr/>
            </a:pPr>
            <a:r>
              <a:rPr lang="en-GB" altLang="en-US" sz="2900" dirty="0">
                <a:solidFill>
                  <a:schemeClr val="bg1"/>
                </a:solidFill>
              </a:rPr>
              <a:t>Enrichment with existing metadata</a:t>
            </a:r>
            <a:br>
              <a:rPr lang="en-GB" altLang="en-US" sz="2900" dirty="0">
                <a:solidFill>
                  <a:schemeClr val="bg1"/>
                </a:solidFill>
              </a:rPr>
            </a:br>
            <a:r>
              <a:rPr lang="en-GB" altLang="en-US" sz="2900" dirty="0">
                <a:solidFill>
                  <a:schemeClr val="bg1"/>
                </a:solidFill>
              </a:rPr>
              <a:t/>
            </a:r>
            <a:br>
              <a:rPr lang="en-GB" altLang="en-US" sz="2900" dirty="0">
                <a:solidFill>
                  <a:schemeClr val="bg1"/>
                </a:solidFill>
              </a:rPr>
            </a:br>
            <a:r>
              <a:rPr lang="en-GB" altLang="en-US" sz="2900" dirty="0">
                <a:solidFill>
                  <a:schemeClr val="bg1"/>
                </a:solidFill>
              </a:rPr>
              <a:t>(proxies vs „real” variables)</a:t>
            </a:r>
          </a:p>
        </p:txBody>
      </p:sp>
      <p:sp>
        <p:nvSpPr>
          <p:cNvPr id="23555"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a:solidFill>
                  <a:schemeClr val="bg1"/>
                </a:solidFill>
              </a:rPr>
              <a:t>Page </a:t>
            </a:r>
            <a:fld id="{D5F322AF-3338-4AB7-B620-1D39B53E2384}" type="slidenum">
              <a:rPr lang="en-GB" altLang="en-US" sz="1000" b="1">
                <a:solidFill>
                  <a:schemeClr val="bg1"/>
                </a:solidFill>
              </a:rPr>
              <a:pPr algn="r" eaLnBrk="1" hangingPunct="1">
                <a:lnSpc>
                  <a:spcPct val="100000"/>
                </a:lnSpc>
                <a:spcBef>
                  <a:spcPct val="0"/>
                </a:spcBef>
                <a:buClrTx/>
                <a:buSzTx/>
                <a:buFontTx/>
                <a:buNone/>
              </a:pPr>
              <a:t>10</a:t>
            </a:fld>
            <a:endParaRPr lang="en-GB" altLang="en-US" sz="1000" b="1">
              <a:solidFill>
                <a:schemeClr val="bg1"/>
              </a:solidFill>
            </a:endParaRPr>
          </a:p>
        </p:txBody>
      </p:sp>
    </p:spTree>
    <p:extLst>
      <p:ext uri="{BB962C8B-B14F-4D97-AF65-F5344CB8AC3E}">
        <p14:creationId xmlns:p14="http://schemas.microsoft.com/office/powerpoint/2010/main" val="60561470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81587-65D1-4F2A-B71D-1516DB590CB5}"/>
              </a:ext>
            </a:extLst>
          </p:cNvPr>
          <p:cNvPicPr>
            <a:picLocks noChangeAspect="1"/>
          </p:cNvPicPr>
          <p:nvPr/>
        </p:nvPicPr>
        <p:blipFill>
          <a:blip r:embed="rId3"/>
          <a:stretch>
            <a:fillRect/>
          </a:stretch>
        </p:blipFill>
        <p:spPr>
          <a:xfrm>
            <a:off x="1513215" y="774456"/>
            <a:ext cx="9629775" cy="5705475"/>
          </a:xfrm>
          <a:prstGeom prst="rect">
            <a:avLst/>
          </a:prstGeom>
        </p:spPr>
      </p:pic>
      <p:sp>
        <p:nvSpPr>
          <p:cNvPr id="14" name="Title 1"/>
          <p:cNvSpPr txBox="1">
            <a:spLocks/>
          </p:cNvSpPr>
          <p:nvPr/>
        </p:nvSpPr>
        <p:spPr>
          <a:xfrm>
            <a:off x="768000" y="452970"/>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Geo-coverage </a:t>
            </a:r>
            <a:r>
              <a:rPr lang="en-GB" sz="2300" dirty="0"/>
              <a:t>+ persons associated with reports</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11</a:t>
            </a:fld>
            <a:endParaRPr lang="en-GB" dirty="0"/>
          </a:p>
        </p:txBody>
      </p:sp>
      <p:sp>
        <p:nvSpPr>
          <p:cNvPr id="8" name="Rounded Rectangular Callout 15">
            <a:extLst>
              <a:ext uri="{FF2B5EF4-FFF2-40B4-BE49-F238E27FC236}">
                <a16:creationId xmlns:a16="http://schemas.microsoft.com/office/drawing/2014/main" id="{ACAC08A4-C9C9-453B-8400-FC82CD4B22E8}"/>
              </a:ext>
            </a:extLst>
          </p:cNvPr>
          <p:cNvSpPr/>
          <p:nvPr/>
        </p:nvSpPr>
        <p:spPr>
          <a:xfrm>
            <a:off x="2169763" y="2309457"/>
            <a:ext cx="3208149" cy="1119543"/>
          </a:xfrm>
          <a:prstGeom prst="wedgeRoundRectCallout">
            <a:avLst>
              <a:gd name="adj1" fmla="val 155106"/>
              <a:gd name="adj2" fmla="val 182752"/>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solidFill>
                  <a:schemeClr val="bg1"/>
                </a:solidFill>
              </a:rPr>
              <a:t>Auditors who worked on Ireland-related topics in the 2015-2017 period</a:t>
            </a:r>
          </a:p>
        </p:txBody>
      </p:sp>
      <p:sp>
        <p:nvSpPr>
          <p:cNvPr id="7" name="Rectangle 6">
            <a:extLst>
              <a:ext uri="{FF2B5EF4-FFF2-40B4-BE49-F238E27FC236}">
                <a16:creationId xmlns:a16="http://schemas.microsoft.com/office/drawing/2014/main" id="{5DAEA9A0-282B-4E89-81DD-5AAB075F628F}"/>
              </a:ext>
            </a:extLst>
          </p:cNvPr>
          <p:cNvSpPr/>
          <p:nvPr/>
        </p:nvSpPr>
        <p:spPr>
          <a:xfrm>
            <a:off x="8061356" y="1673817"/>
            <a:ext cx="3081634" cy="4722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9D75206E-EDE1-48A9-B931-C15041640402}"/>
              </a:ext>
            </a:extLst>
          </p:cNvPr>
          <p:cNvSpPr/>
          <p:nvPr/>
        </p:nvSpPr>
        <p:spPr>
          <a:xfrm>
            <a:off x="9298984" y="1968285"/>
            <a:ext cx="723253" cy="442789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7584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039" y="1650704"/>
            <a:ext cx="8064500" cy="539750"/>
          </a:xfrm>
        </p:spPr>
        <p:txBody>
          <a:bodyPr anchor="t">
            <a:normAutofit/>
          </a:bodyPr>
          <a:lstStyle/>
          <a:p>
            <a:pPr eaLnBrk="1" hangingPunct="1">
              <a:defRPr/>
            </a:pPr>
            <a:r>
              <a:rPr lang="en-GB" altLang="en-US" sz="2900" dirty="0">
                <a:solidFill>
                  <a:schemeClr val="bg1"/>
                </a:solidFill>
              </a:rPr>
              <a:t>Tonality and emotion in ECA special reports</a:t>
            </a:r>
          </a:p>
        </p:txBody>
      </p:sp>
      <p:sp>
        <p:nvSpPr>
          <p:cNvPr id="23555"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a:solidFill>
                  <a:schemeClr val="bg1"/>
                </a:solidFill>
              </a:rPr>
              <a:t>Page </a:t>
            </a:r>
            <a:fld id="{D5F322AF-3338-4AB7-B620-1D39B53E2384}" type="slidenum">
              <a:rPr lang="en-GB" altLang="en-US" sz="1000" b="1">
                <a:solidFill>
                  <a:schemeClr val="bg1"/>
                </a:solidFill>
              </a:rPr>
              <a:pPr algn="r" eaLnBrk="1" hangingPunct="1">
                <a:lnSpc>
                  <a:spcPct val="100000"/>
                </a:lnSpc>
                <a:spcBef>
                  <a:spcPct val="0"/>
                </a:spcBef>
                <a:buClrTx/>
                <a:buSzTx/>
                <a:buFontTx/>
                <a:buNone/>
              </a:pPr>
              <a:t>12</a:t>
            </a:fld>
            <a:endParaRPr lang="en-GB" altLang="en-US" sz="1000" b="1">
              <a:solidFill>
                <a:schemeClr val="bg1"/>
              </a:solidFill>
            </a:endParaRPr>
          </a:p>
        </p:txBody>
      </p:sp>
    </p:spTree>
    <p:extLst>
      <p:ext uri="{BB962C8B-B14F-4D97-AF65-F5344CB8AC3E}">
        <p14:creationId xmlns:p14="http://schemas.microsoft.com/office/powerpoint/2010/main" val="9930714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Sentiment analysis based on SR summaries</a:t>
            </a:r>
          </a:p>
        </p:txBody>
      </p:sp>
      <p:sp>
        <p:nvSpPr>
          <p:cNvPr id="3" name="Content Placeholder 2"/>
          <p:cNvSpPr>
            <a:spLocks noGrp="1"/>
          </p:cNvSpPr>
          <p:nvPr>
            <p:ph idx="1"/>
          </p:nvPr>
        </p:nvSpPr>
        <p:spPr/>
        <p:txBody>
          <a:bodyPr>
            <a:normAutofit lnSpcReduction="10000"/>
          </a:bodyPr>
          <a:lstStyle/>
          <a:p>
            <a:pPr lvl="3">
              <a:spcAft>
                <a:spcPts val="1200"/>
              </a:spcAft>
            </a:pPr>
            <a:r>
              <a:rPr lang="en-GB" sz="3600" dirty="0"/>
              <a:t>At the current technological level sentiment analysis is unreliable on long texts.</a:t>
            </a:r>
          </a:p>
          <a:p>
            <a:pPr lvl="3">
              <a:spcAft>
                <a:spcPts val="1200"/>
              </a:spcAft>
            </a:pPr>
            <a:r>
              <a:rPr lang="en-GB" sz="3600" dirty="0"/>
              <a:t>The Executive Summary provides a general overview of the reports and sets the tonality</a:t>
            </a:r>
          </a:p>
          <a:p>
            <a:pPr lvl="3">
              <a:spcAft>
                <a:spcPts val="1200"/>
              </a:spcAft>
            </a:pPr>
            <a:r>
              <a:rPr lang="en-GB" sz="3600" dirty="0"/>
              <a:t>Subjectivity analysis was performed by a word-list based weighting method (</a:t>
            </a:r>
            <a:r>
              <a:rPr lang="en-GB" sz="3600" dirty="0" err="1"/>
              <a:t>SpaCy</a:t>
            </a:r>
            <a:r>
              <a:rPr lang="en-GB" sz="3600" dirty="0"/>
              <a:t>)</a:t>
            </a:r>
          </a:p>
          <a:p>
            <a:pPr lvl="3">
              <a:spcAft>
                <a:spcPts val="1200"/>
              </a:spcAft>
            </a:pPr>
            <a:r>
              <a:rPr lang="en-GB" sz="3600" dirty="0"/>
              <a:t>Sentiment and tonality analysis was done by IBM Watson, using a pre-trained ensemble model (SVM, multi-label classifier)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white"/>
                </a:solidFill>
                <a:effectLst/>
                <a:uLnTx/>
                <a:uFillTx/>
                <a:latin typeface="Myriad Pro"/>
                <a:ea typeface="+mn-ea"/>
                <a:cs typeface="+mn-cs"/>
              </a:rPr>
              <a:t>Page </a:t>
            </a:r>
            <a:fld id="{C26A69B5-200B-4E8E-9012-4EBB91306B1A}" type="slidenum">
              <a:rPr kumimoji="0" lang="en-GB" sz="1000" b="1" i="0" u="none" strike="noStrike" kern="1200" cap="none" spc="0" normalizeH="0" baseline="0" noProof="0" smtClean="0">
                <a:ln>
                  <a:noFill/>
                </a:ln>
                <a:solidFill>
                  <a:prstClr val="white"/>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1" i="0" u="none" strike="noStrike" kern="1200" cap="none" spc="0" normalizeH="0" baseline="0" noProof="0" dirty="0">
              <a:ln>
                <a:noFill/>
              </a:ln>
              <a:solidFill>
                <a:prstClr val="white"/>
              </a:solidFill>
              <a:effectLst/>
              <a:uLnTx/>
              <a:uFillTx/>
              <a:latin typeface="Myriad Pro"/>
              <a:ea typeface="+mn-ea"/>
              <a:cs typeface="+mn-cs"/>
            </a:endParaRPr>
          </a:p>
        </p:txBody>
      </p:sp>
    </p:spTree>
    <p:extLst>
      <p:ext uri="{BB962C8B-B14F-4D97-AF65-F5344CB8AC3E}">
        <p14:creationId xmlns:p14="http://schemas.microsoft.com/office/powerpoint/2010/main" val="4282431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768000" y="452970"/>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Sentiment analysis</a:t>
            </a:r>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14</a:t>
            </a:fld>
            <a:endParaRPr lang="en-GB" dirty="0"/>
          </a:p>
        </p:txBody>
      </p:sp>
      <p:pic>
        <p:nvPicPr>
          <p:cNvPr id="3" name="Screen Recording 2">
            <a:hlinkClick r:id="" action="ppaction://media"/>
            <a:extLst>
              <a:ext uri="{FF2B5EF4-FFF2-40B4-BE49-F238E27FC236}">
                <a16:creationId xmlns:a16="http://schemas.microsoft.com/office/drawing/2014/main" id="{3A50ED6F-D455-4270-BC96-03041C8FC9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7505" y="1067001"/>
            <a:ext cx="9236990" cy="5069520"/>
          </a:xfrm>
          <a:prstGeom prst="rect">
            <a:avLst/>
          </a:prstGeom>
        </p:spPr>
      </p:pic>
    </p:spTree>
    <p:extLst>
      <p:ext uri="{BB962C8B-B14F-4D97-AF65-F5344CB8AC3E}">
        <p14:creationId xmlns:p14="http://schemas.microsoft.com/office/powerpoint/2010/main" val="249031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sz="2400" dirty="0"/>
              <a:t>SR </a:t>
            </a:r>
            <a:r>
              <a:rPr lang="en-GB" sz="2400" dirty="0"/>
              <a:t>Danube II – Water Quality</a:t>
            </a:r>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15</a:t>
            </a:fld>
            <a:endParaRPr lang="en-GB" dirty="0"/>
          </a:p>
        </p:txBody>
      </p:sp>
      <p:pic>
        <p:nvPicPr>
          <p:cNvPr id="3" name="Picture 2">
            <a:extLst>
              <a:ext uri="{FF2B5EF4-FFF2-40B4-BE49-F238E27FC236}">
                <a16:creationId xmlns:a16="http://schemas.microsoft.com/office/drawing/2014/main" id="{117C29B2-741F-472B-86C3-4671EC03D3DD}"/>
              </a:ext>
            </a:extLst>
          </p:cNvPr>
          <p:cNvPicPr>
            <a:picLocks noChangeAspect="1"/>
          </p:cNvPicPr>
          <p:nvPr/>
        </p:nvPicPr>
        <p:blipFill>
          <a:blip r:embed="rId3"/>
          <a:stretch>
            <a:fillRect/>
          </a:stretch>
        </p:blipFill>
        <p:spPr>
          <a:xfrm>
            <a:off x="1015973" y="1133485"/>
            <a:ext cx="10752000" cy="5001823"/>
          </a:xfrm>
          <a:prstGeom prst="rect">
            <a:avLst/>
          </a:prstGeom>
        </p:spPr>
      </p:pic>
      <p:sp>
        <p:nvSpPr>
          <p:cNvPr id="4" name="Rectangle 3">
            <a:extLst>
              <a:ext uri="{FF2B5EF4-FFF2-40B4-BE49-F238E27FC236}">
                <a16:creationId xmlns:a16="http://schemas.microsoft.com/office/drawing/2014/main" id="{66D8A0E7-8B9D-47F0-8204-5A0FEDE723E5}"/>
              </a:ext>
            </a:extLst>
          </p:cNvPr>
          <p:cNvSpPr/>
          <p:nvPr/>
        </p:nvSpPr>
        <p:spPr>
          <a:xfrm>
            <a:off x="7222210" y="3208149"/>
            <a:ext cx="1084881" cy="29271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ular Callout 15">
            <a:extLst>
              <a:ext uri="{FF2B5EF4-FFF2-40B4-BE49-F238E27FC236}">
                <a16:creationId xmlns:a16="http://schemas.microsoft.com/office/drawing/2014/main" id="{3E492331-0750-4376-AB48-34E259F314BD}"/>
              </a:ext>
            </a:extLst>
          </p:cNvPr>
          <p:cNvSpPr/>
          <p:nvPr/>
        </p:nvSpPr>
        <p:spPr>
          <a:xfrm>
            <a:off x="461299" y="3072161"/>
            <a:ext cx="2966054" cy="1884784"/>
          </a:xfrm>
          <a:prstGeom prst="wedgeRoundRectCallout">
            <a:avLst>
              <a:gd name="adj1" fmla="val 183698"/>
              <a:gd name="adj2" fmla="val 10030"/>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solidFill>
                  <a:schemeClr val="bg1"/>
                </a:solidFill>
              </a:rPr>
              <a:t>Watson identified „Disgust” as a relevant emotion, because of wastewater-related words</a:t>
            </a:r>
          </a:p>
        </p:txBody>
      </p:sp>
      <p:sp>
        <p:nvSpPr>
          <p:cNvPr id="11" name="Rounded Rectangular Callout 15">
            <a:extLst>
              <a:ext uri="{FF2B5EF4-FFF2-40B4-BE49-F238E27FC236}">
                <a16:creationId xmlns:a16="http://schemas.microsoft.com/office/drawing/2014/main" id="{5973E774-15C9-4405-8D3E-2A315689B195}"/>
              </a:ext>
            </a:extLst>
          </p:cNvPr>
          <p:cNvSpPr/>
          <p:nvPr/>
        </p:nvSpPr>
        <p:spPr>
          <a:xfrm>
            <a:off x="4612973" y="1553939"/>
            <a:ext cx="2966054" cy="1654209"/>
          </a:xfrm>
          <a:prstGeom prst="wedgeRoundRectCallout">
            <a:avLst>
              <a:gd name="adj1" fmla="val 172203"/>
              <a:gd name="adj2" fmla="val 52098"/>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solidFill>
                  <a:schemeClr val="bg1"/>
                </a:solidFill>
              </a:rPr>
              <a:t>Watson identified „Sadness” because we are missing things (there are deficiencies and problems)</a:t>
            </a:r>
          </a:p>
        </p:txBody>
      </p:sp>
      <p:sp>
        <p:nvSpPr>
          <p:cNvPr id="6" name="Rectangle 5">
            <a:extLst>
              <a:ext uri="{FF2B5EF4-FFF2-40B4-BE49-F238E27FC236}">
                <a16:creationId xmlns:a16="http://schemas.microsoft.com/office/drawing/2014/main" id="{02C1D441-8031-4A2A-8B04-85D804F7E41C}"/>
              </a:ext>
            </a:extLst>
          </p:cNvPr>
          <p:cNvSpPr/>
          <p:nvPr/>
        </p:nvSpPr>
        <p:spPr>
          <a:xfrm>
            <a:off x="10678332" y="1893798"/>
            <a:ext cx="1084881" cy="42415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5150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BF65F6-1FAB-4440-8177-049E7DCA4179}"/>
              </a:ext>
            </a:extLst>
          </p:cNvPr>
          <p:cNvPicPr>
            <a:picLocks noChangeAspect="1"/>
          </p:cNvPicPr>
          <p:nvPr/>
        </p:nvPicPr>
        <p:blipFill>
          <a:blip r:embed="rId3"/>
          <a:stretch>
            <a:fillRect/>
          </a:stretch>
        </p:blipFill>
        <p:spPr>
          <a:xfrm>
            <a:off x="803959" y="1188123"/>
            <a:ext cx="11176027" cy="5192223"/>
          </a:xfrm>
          <a:prstGeom prst="rect">
            <a:avLst/>
          </a:prstGeom>
        </p:spPr>
      </p:pic>
      <p:sp>
        <p:nvSpPr>
          <p:cNvPr id="14" name="Title 1"/>
          <p:cNvSpPr txBox="1">
            <a:spLocks/>
          </p:cNvSpPr>
          <p:nvPr/>
        </p:nvSpPr>
        <p:spPr>
          <a:xfrm>
            <a:off x="1015973" y="519406"/>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Follow-up report 2012</a:t>
            </a:r>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16</a:t>
            </a:fld>
            <a:endParaRPr lang="en-GB" dirty="0"/>
          </a:p>
        </p:txBody>
      </p:sp>
      <p:sp>
        <p:nvSpPr>
          <p:cNvPr id="11" name="Rounded Rectangular Callout 15">
            <a:extLst>
              <a:ext uri="{FF2B5EF4-FFF2-40B4-BE49-F238E27FC236}">
                <a16:creationId xmlns:a16="http://schemas.microsoft.com/office/drawing/2014/main" id="{5973E774-15C9-4405-8D3E-2A315689B195}"/>
              </a:ext>
            </a:extLst>
          </p:cNvPr>
          <p:cNvSpPr/>
          <p:nvPr/>
        </p:nvSpPr>
        <p:spPr>
          <a:xfrm>
            <a:off x="4153546" y="1553939"/>
            <a:ext cx="3425481" cy="1204759"/>
          </a:xfrm>
          <a:prstGeom prst="wedgeRoundRectCallout">
            <a:avLst>
              <a:gd name="adj1" fmla="val 128769"/>
              <a:gd name="adj2" fmla="val 7396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solidFill>
                  <a:schemeClr val="bg1"/>
                </a:solidFill>
              </a:rPr>
              <a:t>„Joy” because follow-ups acknowledge the results achieved </a:t>
            </a:r>
          </a:p>
        </p:txBody>
      </p:sp>
      <p:sp>
        <p:nvSpPr>
          <p:cNvPr id="6" name="Rectangle 5">
            <a:extLst>
              <a:ext uri="{FF2B5EF4-FFF2-40B4-BE49-F238E27FC236}">
                <a16:creationId xmlns:a16="http://schemas.microsoft.com/office/drawing/2014/main" id="{02C1D441-8031-4A2A-8B04-85D804F7E41C}"/>
              </a:ext>
            </a:extLst>
          </p:cNvPr>
          <p:cNvSpPr/>
          <p:nvPr/>
        </p:nvSpPr>
        <p:spPr>
          <a:xfrm>
            <a:off x="9777559" y="1955791"/>
            <a:ext cx="1084881" cy="42415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5817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039" y="1650704"/>
            <a:ext cx="8064500" cy="539750"/>
          </a:xfrm>
        </p:spPr>
        <p:txBody>
          <a:bodyPr anchor="t">
            <a:normAutofit/>
          </a:bodyPr>
          <a:lstStyle/>
          <a:p>
            <a:pPr eaLnBrk="1" hangingPunct="1">
              <a:defRPr/>
            </a:pPr>
            <a:r>
              <a:rPr lang="en-GB" altLang="en-US" sz="2900" dirty="0">
                <a:solidFill>
                  <a:schemeClr val="bg1"/>
                </a:solidFill>
              </a:rPr>
              <a:t>Connecting all this together</a:t>
            </a:r>
          </a:p>
        </p:txBody>
      </p:sp>
      <p:sp>
        <p:nvSpPr>
          <p:cNvPr id="23555"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a:solidFill>
                  <a:schemeClr val="bg1"/>
                </a:solidFill>
              </a:rPr>
              <a:t>Page </a:t>
            </a:r>
            <a:fld id="{D5F322AF-3338-4AB7-B620-1D39B53E2384}" type="slidenum">
              <a:rPr lang="en-GB" altLang="en-US" sz="1000" b="1">
                <a:solidFill>
                  <a:schemeClr val="bg1"/>
                </a:solidFill>
              </a:rPr>
              <a:pPr algn="r" eaLnBrk="1" hangingPunct="1">
                <a:lnSpc>
                  <a:spcPct val="100000"/>
                </a:lnSpc>
                <a:spcBef>
                  <a:spcPct val="0"/>
                </a:spcBef>
                <a:buClrTx/>
                <a:buSzTx/>
                <a:buFontTx/>
                <a:buNone/>
              </a:pPr>
              <a:t>17</a:t>
            </a:fld>
            <a:endParaRPr lang="en-GB" altLang="en-US" sz="1000" b="1">
              <a:solidFill>
                <a:schemeClr val="bg1"/>
              </a:solidFill>
            </a:endParaRPr>
          </a:p>
        </p:txBody>
      </p:sp>
    </p:spTree>
    <p:extLst>
      <p:ext uri="{BB962C8B-B14F-4D97-AF65-F5344CB8AC3E}">
        <p14:creationId xmlns:p14="http://schemas.microsoft.com/office/powerpoint/2010/main" val="19891093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E5D3FF-15ED-4AD9-B291-98194A98C0C7}"/>
              </a:ext>
            </a:extLst>
          </p:cNvPr>
          <p:cNvPicPr>
            <a:picLocks noChangeAspect="1"/>
          </p:cNvPicPr>
          <p:nvPr/>
        </p:nvPicPr>
        <p:blipFill>
          <a:blip r:embed="rId3"/>
          <a:stretch>
            <a:fillRect/>
          </a:stretch>
        </p:blipFill>
        <p:spPr>
          <a:xfrm>
            <a:off x="768000" y="896667"/>
            <a:ext cx="10127308" cy="5487815"/>
          </a:xfrm>
          <a:prstGeom prst="rect">
            <a:avLst/>
          </a:prstGeom>
          <a:effectLst>
            <a:softEdge rad="0"/>
          </a:effectLst>
        </p:spPr>
      </p:pic>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18</a:t>
            </a:fld>
            <a:endParaRPr lang="en-GB" dirty="0"/>
          </a:p>
        </p:txBody>
      </p:sp>
      <p:sp>
        <p:nvSpPr>
          <p:cNvPr id="14" name="Title 1"/>
          <p:cNvSpPr txBox="1">
            <a:spLocks/>
          </p:cNvSpPr>
          <p:nvPr/>
        </p:nvSpPr>
        <p:spPr>
          <a:xfrm>
            <a:off x="768000" y="426207"/>
            <a:ext cx="10752000" cy="432000"/>
          </a:xfrm>
          <a:prstGeom prst="rect">
            <a:avLst/>
          </a:prstGeom>
          <a:no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Geo-coverage </a:t>
            </a:r>
            <a:r>
              <a:rPr lang="en-GB" sz="2300" dirty="0"/>
              <a:t>with colours showing tonality</a:t>
            </a:r>
            <a:endParaRPr lang="en-GB" sz="2400" dirty="0"/>
          </a:p>
        </p:txBody>
      </p:sp>
    </p:spTree>
    <p:extLst>
      <p:ext uri="{BB962C8B-B14F-4D97-AF65-F5344CB8AC3E}">
        <p14:creationId xmlns:p14="http://schemas.microsoft.com/office/powerpoint/2010/main" val="1325112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039" y="1650704"/>
            <a:ext cx="8064500" cy="539750"/>
          </a:xfrm>
        </p:spPr>
        <p:txBody>
          <a:bodyPr anchor="t">
            <a:normAutofit/>
          </a:bodyPr>
          <a:lstStyle/>
          <a:p>
            <a:pPr eaLnBrk="1" hangingPunct="1">
              <a:defRPr/>
            </a:pPr>
            <a:r>
              <a:rPr lang="en-GB" altLang="en-US" sz="2900" dirty="0">
                <a:solidFill>
                  <a:schemeClr val="bg1"/>
                </a:solidFill>
              </a:rPr>
              <a:t>Closing remarks</a:t>
            </a:r>
          </a:p>
        </p:txBody>
      </p:sp>
      <p:sp>
        <p:nvSpPr>
          <p:cNvPr id="23555"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a:solidFill>
                  <a:schemeClr val="bg1"/>
                </a:solidFill>
              </a:rPr>
              <a:t>Page </a:t>
            </a:r>
            <a:fld id="{D5F322AF-3338-4AB7-B620-1D39B53E2384}" type="slidenum">
              <a:rPr lang="en-GB" altLang="en-US" sz="1000" b="1">
                <a:solidFill>
                  <a:schemeClr val="bg1"/>
                </a:solidFill>
              </a:rPr>
              <a:pPr algn="r" eaLnBrk="1" hangingPunct="1">
                <a:lnSpc>
                  <a:spcPct val="100000"/>
                </a:lnSpc>
                <a:spcBef>
                  <a:spcPct val="0"/>
                </a:spcBef>
                <a:buClrTx/>
                <a:buSzTx/>
                <a:buFontTx/>
                <a:buNone/>
              </a:pPr>
              <a:t>19</a:t>
            </a:fld>
            <a:endParaRPr lang="en-GB" altLang="en-US" sz="1000" b="1">
              <a:solidFill>
                <a:schemeClr val="bg1"/>
              </a:solidFill>
            </a:endParaRPr>
          </a:p>
        </p:txBody>
      </p:sp>
    </p:spTree>
    <p:extLst>
      <p:ext uri="{BB962C8B-B14F-4D97-AF65-F5344CB8AC3E}">
        <p14:creationId xmlns:p14="http://schemas.microsoft.com/office/powerpoint/2010/main" val="383284314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52B7-D178-40AB-95F8-3B3E00D47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231" y="428842"/>
            <a:ext cx="7782663" cy="6429157"/>
          </a:xfrm>
          <a:prstGeom prst="rect">
            <a:avLst/>
          </a:prstGeom>
        </p:spPr>
      </p:pic>
      <p:sp>
        <p:nvSpPr>
          <p:cNvPr id="14" name="Title 1"/>
          <p:cNvSpPr txBox="1">
            <a:spLocks/>
          </p:cNvSpPr>
          <p:nvPr/>
        </p:nvSpPr>
        <p:spPr>
          <a:xfrm>
            <a:off x="768000" y="452970"/>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Neural vs. Traditional</a:t>
            </a:r>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2</a:t>
            </a:fld>
            <a:endParaRPr lang="en-GB" dirty="0"/>
          </a:p>
        </p:txBody>
      </p:sp>
      <p:sp>
        <p:nvSpPr>
          <p:cNvPr id="9" name="Rounded Rectangle 8">
            <a:extLst>
              <a:ext uri="{FF2B5EF4-FFF2-40B4-BE49-F238E27FC236}">
                <a16:creationId xmlns:a16="http://schemas.microsoft.com/office/drawing/2014/main" id="{DF0A809B-9348-44D3-8347-CDE6F7081208}"/>
              </a:ext>
            </a:extLst>
          </p:cNvPr>
          <p:cNvSpPr/>
          <p:nvPr/>
        </p:nvSpPr>
        <p:spPr>
          <a:xfrm>
            <a:off x="7533158" y="1637314"/>
            <a:ext cx="3155180" cy="1248786"/>
          </a:xfrm>
          <a:prstGeom prst="roundRect">
            <a:avLst/>
          </a:prstGeom>
          <a:solidFill>
            <a:srgbClr val="4F81BD"/>
          </a:solidFill>
          <a:ln w="25400" cap="flat" cmpd="sng" algn="ctr">
            <a:noFill/>
            <a:prstDash val="solid"/>
          </a:ln>
          <a:effectLst>
            <a:outerShdw blurRad="50800" dist="38100" dir="2700000" algn="tl" rotWithShape="0">
              <a:prstClr val="black">
                <a:alpha val="40000"/>
              </a:prstClr>
            </a:outerShdw>
          </a:effectLst>
        </p:spPr>
        <p:txBody>
          <a:bodyPr rtlCol="0" anchor="ctr"/>
          <a:lstStyle/>
          <a:p>
            <a:r>
              <a:rPr lang="en-GB" sz="2000" dirty="0">
                <a:solidFill>
                  <a:schemeClr val="bg1"/>
                </a:solidFill>
              </a:rPr>
              <a:t>You need LOTS of training data or a good pre-trained model to benefit from DL!</a:t>
            </a:r>
          </a:p>
        </p:txBody>
      </p:sp>
      <p:sp>
        <p:nvSpPr>
          <p:cNvPr id="10" name="Rounded Rectangle 8">
            <a:extLst>
              <a:ext uri="{FF2B5EF4-FFF2-40B4-BE49-F238E27FC236}">
                <a16:creationId xmlns:a16="http://schemas.microsoft.com/office/drawing/2014/main" id="{1F9CB253-CF99-443A-A28D-8CD5DC962182}"/>
              </a:ext>
            </a:extLst>
          </p:cNvPr>
          <p:cNvSpPr/>
          <p:nvPr/>
        </p:nvSpPr>
        <p:spPr>
          <a:xfrm>
            <a:off x="7974601" y="4253942"/>
            <a:ext cx="3155180" cy="1619915"/>
          </a:xfrm>
          <a:prstGeom prst="roundRect">
            <a:avLst/>
          </a:prstGeom>
          <a:solidFill>
            <a:srgbClr val="4F81BD"/>
          </a:solidFill>
          <a:ln w="25400" cap="flat" cmpd="sng" algn="ctr">
            <a:noFill/>
            <a:prstDash val="solid"/>
          </a:ln>
          <a:effectLst>
            <a:outerShdw blurRad="50800" dist="38100" dir="2700000" algn="tl" rotWithShape="0">
              <a:prstClr val="black">
                <a:alpha val="40000"/>
              </a:prstClr>
            </a:outerShdw>
          </a:effectLst>
        </p:spPr>
        <p:txBody>
          <a:bodyPr rtlCol="0" anchor="ctr"/>
          <a:lstStyle/>
          <a:p>
            <a:r>
              <a:rPr lang="en-GB" sz="2000" dirty="0">
                <a:solidFill>
                  <a:schemeClr val="bg1"/>
                </a:solidFill>
              </a:rPr>
              <a:t>Traditional models/tools still work fine for certain tasks. No need for a cow to put cream into your coffee.</a:t>
            </a:r>
          </a:p>
        </p:txBody>
      </p:sp>
    </p:spTree>
    <p:extLst>
      <p:ext uri="{BB962C8B-B14F-4D97-AF65-F5344CB8AC3E}">
        <p14:creationId xmlns:p14="http://schemas.microsoft.com/office/powerpoint/2010/main" val="1956406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1990724" y="1304925"/>
            <a:ext cx="9090563" cy="4248150"/>
          </a:xfrm>
        </p:spPr>
        <p:txBody>
          <a:bodyPr>
            <a:normAutofit/>
          </a:bodyPr>
          <a:lstStyle/>
          <a:p>
            <a:pPr eaLnBrk="1" hangingPunct="1">
              <a:buFontTx/>
              <a:buChar char="-"/>
            </a:pPr>
            <a:endParaRPr lang="en-GB" altLang="en-US" sz="4000" dirty="0">
              <a:solidFill>
                <a:srgbClr val="5F6065"/>
              </a:solidFill>
            </a:endParaRPr>
          </a:p>
          <a:p>
            <a:pPr>
              <a:buFontTx/>
              <a:buChar char="-"/>
            </a:pPr>
            <a:r>
              <a:rPr lang="en-GB" altLang="en-US" sz="4000" dirty="0">
                <a:solidFill>
                  <a:srgbClr val="5F6065"/>
                </a:solidFill>
              </a:rPr>
              <a:t>Off-the-shelf vs Custom developed</a:t>
            </a:r>
          </a:p>
          <a:p>
            <a:pPr>
              <a:buFontTx/>
              <a:buChar char="-"/>
            </a:pPr>
            <a:r>
              <a:rPr lang="en-GB" altLang="en-US" sz="4000" dirty="0">
                <a:solidFill>
                  <a:srgbClr val="5F6065"/>
                </a:solidFill>
              </a:rPr>
              <a:t>Free vs Commercial</a:t>
            </a:r>
          </a:p>
          <a:p>
            <a:pPr>
              <a:buFontTx/>
              <a:buChar char="-"/>
            </a:pPr>
            <a:r>
              <a:rPr lang="en-GB" altLang="en-US" sz="4000" dirty="0">
                <a:solidFill>
                  <a:srgbClr val="5F6065"/>
                </a:solidFill>
              </a:rPr>
              <a:t>Public/open vs Private/internal data</a:t>
            </a:r>
          </a:p>
          <a:p>
            <a:pPr>
              <a:buFontTx/>
              <a:buChar char="-"/>
            </a:pPr>
            <a:r>
              <a:rPr lang="en-GB" altLang="en-US" sz="4000" dirty="0">
                <a:solidFill>
                  <a:srgbClr val="5F6065"/>
                </a:solidFill>
              </a:rPr>
              <a:t>Artificial vs Natural intelligence </a:t>
            </a:r>
            <a:r>
              <a:rPr lang="en-GB" altLang="en-US" sz="4000" dirty="0">
                <a:solidFill>
                  <a:srgbClr val="5F6065"/>
                </a:solidFill>
                <a:sym typeface="Wingdings" panose="05000000000000000000" pitchFamily="2" charset="2"/>
              </a:rPr>
              <a:t></a:t>
            </a:r>
            <a:endParaRPr lang="en-GB" altLang="en-US" sz="4000" dirty="0">
              <a:solidFill>
                <a:srgbClr val="FF0000"/>
              </a:solidFill>
            </a:endParaRPr>
          </a:p>
        </p:txBody>
      </p:sp>
      <p:sp>
        <p:nvSpPr>
          <p:cNvPr id="17411" name="Slide Number Placeholder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eaLnBrk="1" fontAlgn="base" hangingPunct="1">
              <a:lnSpc>
                <a:spcPct val="100000"/>
              </a:lnSpc>
              <a:spcBef>
                <a:spcPct val="0"/>
              </a:spcBef>
              <a:spcAft>
                <a:spcPct val="0"/>
              </a:spcAft>
              <a:buClrTx/>
              <a:buSzTx/>
              <a:buFontTx/>
              <a:buNone/>
            </a:pPr>
            <a:r>
              <a:rPr lang="en-GB" altLang="en-US">
                <a:solidFill>
                  <a:schemeClr val="bg1"/>
                </a:solidFill>
              </a:rPr>
              <a:t>Page </a:t>
            </a:r>
            <a:fld id="{EA139D7D-72E5-4C78-9D25-233733883B59}" type="slidenum">
              <a:rPr lang="en-GB" altLang="en-US" smtClean="0">
                <a:solidFill>
                  <a:schemeClr val="bg1"/>
                </a:solidFill>
              </a:rPr>
              <a:pPr eaLnBrk="1" fontAlgn="base" hangingPunct="1">
                <a:lnSpc>
                  <a:spcPct val="100000"/>
                </a:lnSpc>
                <a:spcBef>
                  <a:spcPct val="0"/>
                </a:spcBef>
                <a:spcAft>
                  <a:spcPct val="0"/>
                </a:spcAft>
                <a:buClrTx/>
                <a:buSzTx/>
                <a:buFontTx/>
                <a:buNone/>
              </a:pPr>
              <a:t>20</a:t>
            </a:fld>
            <a:endParaRPr lang="en-GB" altLang="en-US">
              <a:solidFill>
                <a:schemeClr val="bg1"/>
              </a:solidFill>
            </a:endParaRPr>
          </a:p>
        </p:txBody>
      </p:sp>
      <p:sp>
        <p:nvSpPr>
          <p:cNvPr id="4" name="Title 1"/>
          <p:cNvSpPr>
            <a:spLocks noGrp="1"/>
          </p:cNvSpPr>
          <p:nvPr>
            <p:ph type="title" idx="4294967295"/>
          </p:nvPr>
        </p:nvSpPr>
        <p:spPr>
          <a:xfrm>
            <a:off x="1992313" y="620713"/>
            <a:ext cx="8062912" cy="431800"/>
          </a:xfrm>
          <a:solidFill>
            <a:schemeClr val="bg1"/>
          </a:solidFill>
        </p:spPr>
        <p:txBody>
          <a:bodyPr/>
          <a:lstStyle/>
          <a:p>
            <a:pPr eaLnBrk="1" hangingPunct="1"/>
            <a:r>
              <a:rPr lang="en-GB" altLang="en-US" sz="4400" dirty="0"/>
              <a:t>Typical dilemmas:</a:t>
            </a:r>
          </a:p>
        </p:txBody>
      </p:sp>
    </p:spTree>
    <p:extLst>
      <p:ext uri="{BB962C8B-B14F-4D97-AF65-F5344CB8AC3E}">
        <p14:creationId xmlns:p14="http://schemas.microsoft.com/office/powerpoint/2010/main" val="1499546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200758"/>
            <a:ext cx="10752000" cy="2227729"/>
          </a:xfrm>
        </p:spPr>
        <p:txBody>
          <a:bodyPr>
            <a:normAutofit fontScale="90000"/>
          </a:bodyPr>
          <a:lstStyle/>
          <a:p>
            <a:pPr algn="ctr"/>
            <a:r>
              <a:rPr lang="en-GB" sz="6600" dirty="0"/>
              <a:t>Start small, think BIG!</a:t>
            </a:r>
            <a:br>
              <a:rPr lang="en-GB" sz="6600" dirty="0"/>
            </a:br>
            <a:r>
              <a:rPr lang="en-GB" sz="6600" dirty="0"/>
              <a:t/>
            </a:r>
            <a:br>
              <a:rPr lang="en-GB" sz="6600" dirty="0"/>
            </a:br>
            <a:r>
              <a:rPr lang="en-GB" sz="4000" dirty="0"/>
              <a:t>Find out if there’s a „data lab” or somebody already experimenting with text mining within your organisation and team up with them. If not, be a champion yourself!</a:t>
            </a:r>
            <a:endParaRPr lang="en-GB" sz="4000" b="1"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white"/>
                </a:solidFill>
                <a:effectLst/>
                <a:uLnTx/>
                <a:uFillTx/>
                <a:latin typeface="Myriad Pro"/>
                <a:ea typeface="+mn-ea"/>
                <a:cs typeface="+mn-cs"/>
              </a:rPr>
              <a:t>Page </a:t>
            </a:r>
            <a:fld id="{C26A69B5-200B-4E8E-9012-4EBB91306B1A}" type="slidenum">
              <a:rPr kumimoji="0" lang="en-GB" sz="1000" b="1" i="0" u="none" strike="noStrike" kern="1200" cap="none" spc="0" normalizeH="0" baseline="0" noProof="0" smtClean="0">
                <a:ln>
                  <a:noFill/>
                </a:ln>
                <a:solidFill>
                  <a:prstClr val="white"/>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000" b="1" i="0" u="none" strike="noStrike" kern="1200" cap="none" spc="0" normalizeH="0" baseline="0" noProof="0" dirty="0">
              <a:ln>
                <a:noFill/>
              </a:ln>
              <a:solidFill>
                <a:prstClr val="white"/>
              </a:solidFill>
              <a:effectLst/>
              <a:uLnTx/>
              <a:uFillTx/>
              <a:latin typeface="Myriad Pro"/>
              <a:ea typeface="+mn-ea"/>
              <a:cs typeface="+mn-cs"/>
            </a:endParaRPr>
          </a:p>
        </p:txBody>
      </p:sp>
    </p:spTree>
    <p:extLst>
      <p:ext uri="{BB962C8B-B14F-4D97-AF65-F5344CB8AC3E}">
        <p14:creationId xmlns:p14="http://schemas.microsoft.com/office/powerpoint/2010/main" val="3425786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1990725" y="1304925"/>
            <a:ext cx="8064500" cy="4248150"/>
          </a:xfrm>
        </p:spPr>
        <p:txBody>
          <a:bodyPr>
            <a:normAutofit fontScale="85000" lnSpcReduction="10000"/>
          </a:bodyPr>
          <a:lstStyle/>
          <a:p>
            <a:pPr algn="ctr" eaLnBrk="1" hangingPunct="1">
              <a:buFontTx/>
              <a:buChar char="-"/>
            </a:pPr>
            <a:endParaRPr lang="en-GB" altLang="en-US" sz="4000" dirty="0">
              <a:solidFill>
                <a:srgbClr val="5F6065"/>
              </a:solidFill>
            </a:endParaRPr>
          </a:p>
          <a:p>
            <a:pPr algn="ctr">
              <a:buFontTx/>
              <a:buChar char="-"/>
            </a:pPr>
            <a:r>
              <a:rPr lang="en-GB" altLang="en-US" sz="4000" b="1" dirty="0">
                <a:solidFill>
                  <a:srgbClr val="5F6065"/>
                </a:solidFill>
              </a:rPr>
              <a:t>Python </a:t>
            </a:r>
            <a:r>
              <a:rPr lang="en-GB" altLang="en-US" sz="4000" dirty="0">
                <a:solidFill>
                  <a:srgbClr val="5F6065"/>
                </a:solidFill>
              </a:rPr>
              <a:t>(Anaconda distribution) and the </a:t>
            </a:r>
            <a:r>
              <a:rPr lang="en-GB" altLang="en-US" sz="4000" b="1" dirty="0" err="1">
                <a:solidFill>
                  <a:srgbClr val="5F6065"/>
                </a:solidFill>
              </a:rPr>
              <a:t>SpaCy</a:t>
            </a:r>
            <a:r>
              <a:rPr lang="en-GB" altLang="en-US" sz="4000" b="1" dirty="0">
                <a:solidFill>
                  <a:srgbClr val="5F6065"/>
                </a:solidFill>
              </a:rPr>
              <a:t> </a:t>
            </a:r>
            <a:r>
              <a:rPr lang="en-GB" altLang="en-US" sz="4000" dirty="0">
                <a:solidFill>
                  <a:srgbClr val="5F6065"/>
                </a:solidFill>
              </a:rPr>
              <a:t>library</a:t>
            </a:r>
          </a:p>
          <a:p>
            <a:pPr algn="ctr">
              <a:buFontTx/>
              <a:buChar char="-"/>
            </a:pPr>
            <a:r>
              <a:rPr lang="en-GB" altLang="en-US" sz="4000" b="1" dirty="0">
                <a:solidFill>
                  <a:srgbClr val="5F6065"/>
                </a:solidFill>
              </a:rPr>
              <a:t>IBM Watson </a:t>
            </a:r>
            <a:r>
              <a:rPr lang="en-GB" sz="4000" dirty="0"/>
              <a:t>Natural Language Understanding</a:t>
            </a:r>
            <a:r>
              <a:rPr lang="en-GB" altLang="en-US" sz="4000" b="1" dirty="0">
                <a:solidFill>
                  <a:srgbClr val="5F6065"/>
                </a:solidFill>
              </a:rPr>
              <a:t> </a:t>
            </a:r>
            <a:r>
              <a:rPr lang="en-GB" altLang="en-US" sz="4000" dirty="0">
                <a:solidFill>
                  <a:srgbClr val="5F6065"/>
                </a:solidFill>
              </a:rPr>
              <a:t>(free tier cloud access)</a:t>
            </a:r>
          </a:p>
          <a:p>
            <a:pPr algn="ctr" eaLnBrk="1" hangingPunct="1">
              <a:buFontTx/>
              <a:buChar char="-"/>
            </a:pPr>
            <a:r>
              <a:rPr lang="en-GB" altLang="en-US" sz="4000" b="1" dirty="0">
                <a:solidFill>
                  <a:srgbClr val="5F6065"/>
                </a:solidFill>
              </a:rPr>
              <a:t>Tableau </a:t>
            </a:r>
            <a:r>
              <a:rPr lang="en-GB" altLang="en-US" sz="4000" dirty="0">
                <a:solidFill>
                  <a:srgbClr val="5F6065"/>
                </a:solidFill>
              </a:rPr>
              <a:t>(trial version)</a:t>
            </a:r>
          </a:p>
          <a:p>
            <a:pPr algn="ctr" eaLnBrk="1" hangingPunct="1">
              <a:buFontTx/>
              <a:buChar char="-"/>
            </a:pPr>
            <a:r>
              <a:rPr lang="en-GB" altLang="en-US" sz="4000" i="1" dirty="0">
                <a:solidFill>
                  <a:srgbClr val="5F6065"/>
                </a:solidFill>
              </a:rPr>
              <a:t>Documents you want to analyse </a:t>
            </a:r>
            <a:r>
              <a:rPr lang="en-GB" altLang="en-US" sz="4000" dirty="0">
                <a:solidFill>
                  <a:srgbClr val="5F6065"/>
                </a:solidFill>
              </a:rPr>
              <a:t>(convert them to plain text format beforehand and make sure they are not classified)</a:t>
            </a:r>
            <a:endParaRPr lang="en-GB" altLang="en-US" sz="4000" b="1" dirty="0">
              <a:solidFill>
                <a:srgbClr val="5F6065"/>
              </a:solidFill>
            </a:endParaRPr>
          </a:p>
          <a:p>
            <a:pPr marL="0" indent="0" algn="ctr">
              <a:buNone/>
            </a:pPr>
            <a:endParaRPr lang="en-GB" altLang="en-US" sz="4000" b="1" dirty="0">
              <a:solidFill>
                <a:srgbClr val="FF0000"/>
              </a:solidFill>
            </a:endParaRPr>
          </a:p>
        </p:txBody>
      </p:sp>
      <p:sp>
        <p:nvSpPr>
          <p:cNvPr id="17411" name="Slide Number Placeholder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eaLnBrk="1" fontAlgn="base" hangingPunct="1">
              <a:lnSpc>
                <a:spcPct val="100000"/>
              </a:lnSpc>
              <a:spcBef>
                <a:spcPct val="0"/>
              </a:spcBef>
              <a:spcAft>
                <a:spcPct val="0"/>
              </a:spcAft>
              <a:buClrTx/>
              <a:buSzTx/>
              <a:buFontTx/>
              <a:buNone/>
            </a:pPr>
            <a:r>
              <a:rPr lang="en-GB" altLang="en-US">
                <a:solidFill>
                  <a:schemeClr val="bg1"/>
                </a:solidFill>
              </a:rPr>
              <a:t>Page </a:t>
            </a:r>
            <a:fld id="{EA139D7D-72E5-4C78-9D25-233733883B59}" type="slidenum">
              <a:rPr lang="en-GB" altLang="en-US" smtClean="0">
                <a:solidFill>
                  <a:schemeClr val="bg1"/>
                </a:solidFill>
              </a:rPr>
              <a:pPr eaLnBrk="1" fontAlgn="base" hangingPunct="1">
                <a:lnSpc>
                  <a:spcPct val="100000"/>
                </a:lnSpc>
                <a:spcBef>
                  <a:spcPct val="0"/>
                </a:spcBef>
                <a:spcAft>
                  <a:spcPct val="0"/>
                </a:spcAft>
                <a:buClrTx/>
                <a:buSzTx/>
                <a:buFontTx/>
                <a:buNone/>
              </a:pPr>
              <a:t>22</a:t>
            </a:fld>
            <a:endParaRPr lang="en-GB" altLang="en-US">
              <a:solidFill>
                <a:schemeClr val="bg1"/>
              </a:solidFill>
            </a:endParaRPr>
          </a:p>
        </p:txBody>
      </p:sp>
      <p:sp>
        <p:nvSpPr>
          <p:cNvPr id="4" name="Title 1"/>
          <p:cNvSpPr>
            <a:spLocks noGrp="1"/>
          </p:cNvSpPr>
          <p:nvPr>
            <p:ph type="title" idx="4294967295"/>
          </p:nvPr>
        </p:nvSpPr>
        <p:spPr>
          <a:xfrm>
            <a:off x="1992313" y="620713"/>
            <a:ext cx="8062912" cy="431800"/>
          </a:xfrm>
          <a:solidFill>
            <a:schemeClr val="bg1"/>
          </a:solidFill>
        </p:spPr>
        <p:txBody>
          <a:bodyPr/>
          <a:lstStyle/>
          <a:p>
            <a:pPr eaLnBrk="1" hangingPunct="1"/>
            <a:r>
              <a:rPr lang="en-GB" altLang="en-US" sz="4400" dirty="0"/>
              <a:t>What you need:</a:t>
            </a:r>
          </a:p>
        </p:txBody>
      </p:sp>
    </p:spTree>
    <p:extLst>
      <p:ext uri="{BB962C8B-B14F-4D97-AF65-F5344CB8AC3E}">
        <p14:creationId xmlns:p14="http://schemas.microsoft.com/office/powerpoint/2010/main" val="292994333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96" y="1152527"/>
            <a:ext cx="8064500" cy="539750"/>
          </a:xfrm>
        </p:spPr>
        <p:txBody>
          <a:bodyPr rtlCol="0">
            <a:normAutofit fontScale="90000"/>
          </a:bodyPr>
          <a:lstStyle/>
          <a:p>
            <a:pPr>
              <a:defRPr/>
            </a:pPr>
            <a:r>
              <a:rPr lang="pl-PL" dirty="0"/>
              <a:t>QUESTIONS?</a:t>
            </a:r>
            <a:br>
              <a:rPr lang="pl-PL" dirty="0"/>
            </a:br>
            <a:r>
              <a:rPr lang="pl-PL" dirty="0"/>
              <a:t/>
            </a:r>
            <a:br>
              <a:rPr lang="pl-PL" dirty="0"/>
            </a:br>
            <a:r>
              <a:rPr lang="pl-PL" dirty="0"/>
              <a:t/>
            </a:r>
            <a:br>
              <a:rPr lang="pl-PL" dirty="0"/>
            </a:br>
            <a:endParaRPr lang="en-GB" dirty="0"/>
          </a:p>
        </p:txBody>
      </p:sp>
      <p:sp>
        <p:nvSpPr>
          <p:cNvPr id="43011" name="Text Placeholder 2"/>
          <p:cNvSpPr>
            <a:spLocks noGrp="1"/>
          </p:cNvSpPr>
          <p:nvPr>
            <p:ph type="body" idx="1"/>
          </p:nvPr>
        </p:nvSpPr>
        <p:spPr>
          <a:xfrm>
            <a:off x="2100263" y="2052639"/>
            <a:ext cx="8064500" cy="358775"/>
          </a:xfrm>
        </p:spPr>
        <p:txBody>
          <a:bodyPr/>
          <a:lstStyle/>
          <a:p>
            <a:pPr eaLnBrk="1" hangingPunct="1"/>
            <a:endParaRPr lang="en-GB" altLang="en-US" dirty="0"/>
          </a:p>
          <a:p>
            <a:pPr eaLnBrk="1" hangingPunct="1"/>
            <a:endParaRPr lang="en-GB" altLang="en-US" dirty="0"/>
          </a:p>
        </p:txBody>
      </p:sp>
      <p:sp>
        <p:nvSpPr>
          <p:cNvPr id="4301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eaLnBrk="1" fontAlgn="base" hangingPunct="1">
              <a:lnSpc>
                <a:spcPct val="100000"/>
              </a:lnSpc>
              <a:spcBef>
                <a:spcPct val="0"/>
              </a:spcBef>
              <a:spcAft>
                <a:spcPct val="0"/>
              </a:spcAft>
              <a:buClrTx/>
              <a:buSzTx/>
              <a:buFontTx/>
              <a:buNone/>
            </a:pPr>
            <a:r>
              <a:rPr lang="en-GB" altLang="en-US">
                <a:solidFill>
                  <a:schemeClr val="bg1"/>
                </a:solidFill>
              </a:rPr>
              <a:t>Page </a:t>
            </a:r>
            <a:fld id="{3781965E-40D7-4C9D-BA46-1528DDC9EE45}" type="slidenum">
              <a:rPr lang="en-GB" altLang="en-US" smtClean="0">
                <a:solidFill>
                  <a:schemeClr val="bg1"/>
                </a:solidFill>
              </a:rPr>
              <a:pPr eaLnBrk="1" fontAlgn="base" hangingPunct="1">
                <a:lnSpc>
                  <a:spcPct val="100000"/>
                </a:lnSpc>
                <a:spcBef>
                  <a:spcPct val="0"/>
                </a:spcBef>
                <a:spcAft>
                  <a:spcPct val="0"/>
                </a:spcAft>
                <a:buClrTx/>
                <a:buSzTx/>
                <a:buFontTx/>
                <a:buNone/>
              </a:pPr>
              <a:t>23</a:t>
            </a:fld>
            <a:endParaRPr lang="en-GB" altLang="en-US">
              <a:solidFill>
                <a:schemeClr val="bg1"/>
              </a:solidFill>
            </a:endParaRPr>
          </a:p>
        </p:txBody>
      </p:sp>
      <p:sp>
        <p:nvSpPr>
          <p:cNvPr id="43014" name="Text Placeholder 2"/>
          <p:cNvSpPr>
            <a:spLocks/>
          </p:cNvSpPr>
          <p:nvPr/>
        </p:nvSpPr>
        <p:spPr bwMode="auto">
          <a:xfrm>
            <a:off x="891396" y="2709068"/>
            <a:ext cx="80645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512763" indent="-2349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758825"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993775"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12192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16764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133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2590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048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eaLnBrk="1" hangingPunct="1">
              <a:buFont typeface="Arial" pitchFamily="34" charset="0"/>
              <a:buNone/>
            </a:pPr>
            <a:r>
              <a:rPr lang="en-GB" altLang="en-US" sz="2000" dirty="0">
                <a:solidFill>
                  <a:schemeClr val="accent2"/>
                </a:solidFill>
              </a:rPr>
              <a:t>Email: zsolt.varga@eca.europa.eu</a:t>
            </a:r>
          </a:p>
          <a:p>
            <a:pPr eaLnBrk="1" hangingPunct="1">
              <a:buNone/>
            </a:pPr>
            <a:r>
              <a:rPr lang="en-GB" altLang="en-US" sz="2000" dirty="0">
                <a:solidFill>
                  <a:schemeClr val="accent2"/>
                </a:solidFill>
              </a:rPr>
              <a:t>LinkedIn: www.linkedin.com/in/zsvarga/</a:t>
            </a:r>
          </a:p>
          <a:p>
            <a:pPr eaLnBrk="1" hangingPunct="1">
              <a:buNone/>
            </a:pPr>
            <a:r>
              <a:rPr lang="en-GB" altLang="en-US" sz="2000" dirty="0">
                <a:solidFill>
                  <a:schemeClr val="accent2"/>
                </a:solidFill>
              </a:rPr>
              <a:t>GitHub: github.com/</a:t>
            </a:r>
            <a:r>
              <a:rPr lang="en-GB" altLang="en-US" sz="2000" dirty="0" err="1">
                <a:solidFill>
                  <a:schemeClr val="accent2"/>
                </a:solidFill>
              </a:rPr>
              <a:t>zseebrz</a:t>
            </a:r>
            <a:r>
              <a:rPr lang="en-GB" altLang="en-US" sz="2000" dirty="0">
                <a:solidFill>
                  <a:schemeClr val="accent2"/>
                </a:solidFill>
              </a:rPr>
              <a:t> </a:t>
            </a:r>
          </a:p>
          <a:p>
            <a:pPr eaLnBrk="1" hangingPunct="1">
              <a:buNone/>
            </a:pPr>
            <a:r>
              <a:rPr lang="en-GB" altLang="en-US" sz="2000" dirty="0">
                <a:solidFill>
                  <a:schemeClr val="accent2"/>
                </a:solidFill>
              </a:rPr>
              <a:t>Tableau Public: public.tableau.com/profile/</a:t>
            </a:r>
            <a:r>
              <a:rPr lang="en-GB" altLang="en-US" sz="2000" dirty="0" err="1">
                <a:solidFill>
                  <a:schemeClr val="accent2"/>
                </a:solidFill>
              </a:rPr>
              <a:t>zsolt.varga</a:t>
            </a:r>
            <a:r>
              <a:rPr lang="en-GB" altLang="en-US" sz="2000" dirty="0">
                <a:solidFill>
                  <a:schemeClr val="accent2"/>
                </a:solidFill>
              </a:rPr>
              <a:t>#!/</a:t>
            </a:r>
            <a:br>
              <a:rPr lang="en-GB" altLang="en-US" sz="2000" dirty="0">
                <a:solidFill>
                  <a:schemeClr val="accent2"/>
                </a:solidFill>
              </a:rPr>
            </a:br>
            <a:endParaRPr lang="en-GB" altLang="en-US" sz="2000" dirty="0">
              <a:solidFill>
                <a:schemeClr val="accent2"/>
              </a:solidFill>
            </a:endParaRPr>
          </a:p>
          <a:p>
            <a:pPr eaLnBrk="1" hangingPunct="1">
              <a:buNone/>
            </a:pPr>
            <a:r>
              <a:rPr lang="en-GB" altLang="en-US" sz="2000" dirty="0">
                <a:solidFill>
                  <a:schemeClr val="accent2"/>
                </a:solidFill>
              </a:rPr>
              <a:t>(the scripts and visualisations will be published </a:t>
            </a:r>
          </a:p>
          <a:p>
            <a:pPr eaLnBrk="1" hangingPunct="1">
              <a:buNone/>
            </a:pPr>
            <a:r>
              <a:rPr lang="en-GB" altLang="en-US" sz="2000" dirty="0">
                <a:solidFill>
                  <a:schemeClr val="accent2"/>
                </a:solidFill>
              </a:rPr>
              <a:t>on GitHub and Tableau Public soon)</a:t>
            </a:r>
          </a:p>
          <a:p>
            <a:pPr eaLnBrk="1" hangingPunct="1">
              <a:buNone/>
            </a:pPr>
            <a:endParaRPr lang="en-GB" altLang="en-US" sz="2000" dirty="0">
              <a:solidFill>
                <a:schemeClr val="accent2"/>
              </a:solidFill>
            </a:endParaRPr>
          </a:p>
          <a:p>
            <a:pPr eaLnBrk="1" hangingPunct="1">
              <a:buFont typeface="Arial" pitchFamily="34" charset="0"/>
              <a:buNone/>
            </a:pPr>
            <a:endParaRPr lang="en-GB" altLang="en-US" sz="2000" dirty="0">
              <a:solidFill>
                <a:schemeClr val="accent2"/>
              </a:solidFill>
            </a:endParaRPr>
          </a:p>
          <a:p>
            <a:pPr eaLnBrk="1" hangingPunct="1">
              <a:buFont typeface="Arial" pitchFamily="34" charset="0"/>
              <a:buNone/>
            </a:pPr>
            <a:endParaRPr lang="en-GB" altLang="en-US" sz="2000" dirty="0">
              <a:solidFill>
                <a:schemeClr val="accent2"/>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1841078" y="2670844"/>
            <a:ext cx="1986195" cy="151631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86"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a:solidFill>
                  <a:schemeClr val="bg1"/>
                </a:solidFill>
              </a:rPr>
              <a:t>Page </a:t>
            </a:r>
            <a:fld id="{1904435F-4588-4833-AE8E-3659014F504D}" type="slidenum">
              <a:rPr lang="en-GB" altLang="en-US" sz="1000" b="1" smtClean="0">
                <a:solidFill>
                  <a:schemeClr val="bg1"/>
                </a:solidFill>
              </a:rPr>
              <a:pPr algn="r" eaLnBrk="1" hangingPunct="1">
                <a:lnSpc>
                  <a:spcPct val="100000"/>
                </a:lnSpc>
                <a:spcBef>
                  <a:spcPct val="0"/>
                </a:spcBef>
                <a:buClrTx/>
                <a:buSzTx/>
                <a:buFontTx/>
                <a:buNone/>
              </a:pPr>
              <a:t>3</a:t>
            </a:fld>
            <a:endParaRPr lang="en-GB" altLang="en-US" sz="1000" b="1">
              <a:solidFill>
                <a:schemeClr val="bg1"/>
              </a:solidFill>
            </a:endParaRPr>
          </a:p>
        </p:txBody>
      </p:sp>
      <p:sp>
        <p:nvSpPr>
          <p:cNvPr id="41989" name="Title 1"/>
          <p:cNvSpPr>
            <a:spLocks noGrp="1"/>
          </p:cNvSpPr>
          <p:nvPr>
            <p:ph type="title" idx="4294967295"/>
          </p:nvPr>
        </p:nvSpPr>
        <p:spPr>
          <a:xfrm>
            <a:off x="1913960" y="1248411"/>
            <a:ext cx="8062912" cy="431800"/>
          </a:xfrm>
          <a:solidFill>
            <a:schemeClr val="bg1"/>
          </a:solidFill>
        </p:spPr>
        <p:txBody>
          <a:bodyPr/>
          <a:lstStyle/>
          <a:p>
            <a:pPr algn="ctr" eaLnBrk="1" hangingPunct="1"/>
            <a:r>
              <a:rPr lang="en-GB" altLang="en-US" dirty="0"/>
              <a:t>Text mining pipeline</a:t>
            </a:r>
          </a:p>
        </p:txBody>
      </p:sp>
      <p:sp>
        <p:nvSpPr>
          <p:cNvPr id="2" name="Flowchart: Alternate Process 1"/>
          <p:cNvSpPr/>
          <p:nvPr/>
        </p:nvSpPr>
        <p:spPr>
          <a:xfrm>
            <a:off x="1968863" y="2998966"/>
            <a:ext cx="1730622" cy="8787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Pre-process documents</a:t>
            </a:r>
          </a:p>
        </p:txBody>
      </p:sp>
      <p:sp>
        <p:nvSpPr>
          <p:cNvPr id="8" name="Flowchart: Alternate Process 7"/>
          <p:cNvSpPr/>
          <p:nvPr/>
        </p:nvSpPr>
        <p:spPr>
          <a:xfrm>
            <a:off x="4350004" y="2998966"/>
            <a:ext cx="1712920" cy="878743"/>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Perform linguistic analysis</a:t>
            </a:r>
          </a:p>
        </p:txBody>
      </p:sp>
      <p:sp>
        <p:nvSpPr>
          <p:cNvPr id="10" name="Flowchart: Alternate Process 9"/>
          <p:cNvSpPr/>
          <p:nvPr/>
        </p:nvSpPr>
        <p:spPr>
          <a:xfrm>
            <a:off x="6424688" y="2998966"/>
            <a:ext cx="1721448" cy="878743"/>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a:t>Quantify features in a data table</a:t>
            </a:r>
          </a:p>
        </p:txBody>
      </p:sp>
      <p:sp>
        <p:nvSpPr>
          <p:cNvPr id="5" name="Right Arrow 4"/>
          <p:cNvSpPr/>
          <p:nvPr/>
        </p:nvSpPr>
        <p:spPr>
          <a:xfrm>
            <a:off x="3827272" y="3194964"/>
            <a:ext cx="352764" cy="373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Process 15"/>
          <p:cNvSpPr/>
          <p:nvPr/>
        </p:nvSpPr>
        <p:spPr>
          <a:xfrm>
            <a:off x="4180035" y="2681975"/>
            <a:ext cx="4076014" cy="150518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Process 24"/>
          <p:cNvSpPr/>
          <p:nvPr/>
        </p:nvSpPr>
        <p:spPr>
          <a:xfrm>
            <a:off x="8507792" y="2684581"/>
            <a:ext cx="1986196" cy="150257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Alternate Process 25"/>
          <p:cNvSpPr/>
          <p:nvPr/>
        </p:nvSpPr>
        <p:spPr>
          <a:xfrm>
            <a:off x="8652489" y="2996497"/>
            <a:ext cx="1721448" cy="878743"/>
          </a:xfrm>
          <a:prstGeom prst="flowChartAlternateProcess">
            <a:avLst/>
          </a:prstGeom>
          <a:solidFill>
            <a:schemeClr val="bg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Visualise in </a:t>
            </a:r>
            <a:r>
              <a:rPr lang="hu-HU" dirty="0"/>
              <a:t>Excel/</a:t>
            </a:r>
            <a:r>
              <a:rPr lang="en-GB" dirty="0"/>
              <a:t>Tableau</a:t>
            </a:r>
          </a:p>
        </p:txBody>
      </p:sp>
      <p:sp>
        <p:nvSpPr>
          <p:cNvPr id="28" name="Right Arrow 27"/>
          <p:cNvSpPr/>
          <p:nvPr/>
        </p:nvSpPr>
        <p:spPr>
          <a:xfrm>
            <a:off x="6031449" y="3278013"/>
            <a:ext cx="407628" cy="373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ight Arrow 28"/>
          <p:cNvSpPr/>
          <p:nvPr/>
        </p:nvSpPr>
        <p:spPr>
          <a:xfrm>
            <a:off x="8256050" y="3285368"/>
            <a:ext cx="251743" cy="373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peech Bubble: Oval 3">
            <a:extLst>
              <a:ext uri="{FF2B5EF4-FFF2-40B4-BE49-F238E27FC236}">
                <a16:creationId xmlns:a16="http://schemas.microsoft.com/office/drawing/2014/main" id="{D66455B0-3584-47CC-98AB-44CEE8488694}"/>
              </a:ext>
            </a:extLst>
          </p:cNvPr>
          <p:cNvSpPr/>
          <p:nvPr/>
        </p:nvSpPr>
        <p:spPr>
          <a:xfrm>
            <a:off x="5945416" y="4804475"/>
            <a:ext cx="4428521" cy="1611196"/>
          </a:xfrm>
          <a:prstGeom prst="wedgeEllipseCallout">
            <a:avLst>
              <a:gd name="adj1" fmla="val -55078"/>
              <a:gd name="adj2" fmla="val -11912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GB" dirty="0"/>
              <a:t>Named Entity Recognition</a:t>
            </a:r>
          </a:p>
          <a:p>
            <a:pPr marL="285750" indent="-285750" algn="ctr">
              <a:buFontTx/>
              <a:buChar char="-"/>
            </a:pPr>
            <a:r>
              <a:rPr lang="en-GB" dirty="0"/>
              <a:t>Vocabulary analysis</a:t>
            </a:r>
          </a:p>
          <a:p>
            <a:pPr marL="285750" indent="-285750" algn="ctr">
              <a:buFontTx/>
              <a:buChar char="-"/>
            </a:pPr>
            <a:r>
              <a:rPr lang="en-GB" dirty="0"/>
              <a:t>Sentiment analysis </a:t>
            </a:r>
          </a:p>
        </p:txBody>
      </p:sp>
    </p:spTree>
    <p:extLst>
      <p:ext uri="{BB962C8B-B14F-4D97-AF65-F5344CB8AC3E}">
        <p14:creationId xmlns:p14="http://schemas.microsoft.com/office/powerpoint/2010/main" val="25380694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039" y="1650704"/>
            <a:ext cx="8064500" cy="539750"/>
          </a:xfrm>
        </p:spPr>
        <p:txBody>
          <a:bodyPr anchor="t">
            <a:normAutofit/>
          </a:bodyPr>
          <a:lstStyle/>
          <a:p>
            <a:pPr eaLnBrk="1" hangingPunct="1">
              <a:defRPr/>
            </a:pPr>
            <a:r>
              <a:rPr lang="en-GB" altLang="en-US" sz="2900" dirty="0">
                <a:solidFill>
                  <a:schemeClr val="bg1"/>
                </a:solidFill>
              </a:rPr>
              <a:t>Geo-coverage of ECA special reports</a:t>
            </a:r>
          </a:p>
        </p:txBody>
      </p:sp>
      <p:sp>
        <p:nvSpPr>
          <p:cNvPr id="23555" name="Slide Number Placeholder 4"/>
          <p:cNvSpPr txBox="1">
            <a:spLocks noGrp="1"/>
          </p:cNvSpPr>
          <p:nvPr/>
        </p:nvSpPr>
        <p:spPr bwMode="auto">
          <a:xfrm>
            <a:off x="8364539" y="6423026"/>
            <a:ext cx="18002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0000"/>
              </a:lnSpc>
              <a:spcBef>
                <a:spcPts val="800"/>
              </a:spcBef>
              <a:buClr>
                <a:schemeClr val="accent1"/>
              </a:buClr>
              <a:buSzPct val="100000"/>
              <a:buFont typeface="Arial" pitchFamily="34" charset="0"/>
              <a:buChar char="•"/>
              <a:defRPr>
                <a:solidFill>
                  <a:srgbClr val="58595B"/>
                </a:solidFill>
                <a:latin typeface="Myriad Pro"/>
              </a:defRPr>
            </a:lvl1pPr>
            <a:lvl2pPr marL="742950" indent="-285750" eaLnBrk="0" hangingPunct="0">
              <a:lnSpc>
                <a:spcPct val="90000"/>
              </a:lnSpc>
              <a:spcBef>
                <a:spcPts val="400"/>
              </a:spcBef>
              <a:buClr>
                <a:schemeClr val="accent1"/>
              </a:buClr>
              <a:buSzPct val="100000"/>
              <a:buFont typeface="Arial" pitchFamily="34" charset="0"/>
              <a:buChar char="•"/>
              <a:defRPr>
                <a:solidFill>
                  <a:srgbClr val="58595B"/>
                </a:solidFill>
                <a:latin typeface="Myriad Pro"/>
              </a:defRPr>
            </a:lvl2pPr>
            <a:lvl3pPr marL="1143000" indent="-228600" eaLnBrk="0" hangingPunct="0">
              <a:lnSpc>
                <a:spcPct val="90000"/>
              </a:lnSpc>
              <a:spcBef>
                <a:spcPts val="200"/>
              </a:spcBef>
              <a:buClr>
                <a:schemeClr val="accent1"/>
              </a:buClr>
              <a:buSzPct val="100000"/>
              <a:buFont typeface="Arial" pitchFamily="34" charset="0"/>
              <a:buChar char="•"/>
              <a:defRPr>
                <a:solidFill>
                  <a:srgbClr val="58595B"/>
                </a:solidFill>
                <a:latin typeface="Myriad Pro"/>
              </a:defRPr>
            </a:lvl3pPr>
            <a:lvl4pPr marL="1600200" indent="-228600" eaLnBrk="0" hangingPunct="0">
              <a:lnSpc>
                <a:spcPct val="90000"/>
              </a:lnSpc>
              <a:buClr>
                <a:schemeClr val="accent1"/>
              </a:buClr>
              <a:buSzPct val="100000"/>
              <a:buFont typeface="Arial" pitchFamily="34" charset="0"/>
              <a:buChar char="•"/>
              <a:defRPr>
                <a:solidFill>
                  <a:srgbClr val="58595B"/>
                </a:solidFill>
                <a:latin typeface="Myriad Pro"/>
              </a:defRPr>
            </a:lvl4pPr>
            <a:lvl5pPr marL="2057400" indent="-228600" eaLnBrk="0" hangingPunct="0">
              <a:lnSpc>
                <a:spcPct val="90000"/>
              </a:lnSpc>
              <a:buClr>
                <a:schemeClr val="accent1"/>
              </a:buClr>
              <a:buSzPct val="100000"/>
              <a:buFont typeface="Arial" pitchFamily="34" charset="0"/>
              <a:buChar char="•"/>
              <a:defRPr>
                <a:solidFill>
                  <a:srgbClr val="58595B"/>
                </a:solidFill>
                <a:latin typeface="Myriad Pro"/>
              </a:defRPr>
            </a:lvl5pPr>
            <a:lvl6pPr marL="25146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6pPr>
            <a:lvl7pPr marL="29718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7pPr>
            <a:lvl8pPr marL="34290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8pPr>
            <a:lvl9pPr marL="3886200" indent="-228600" eaLnBrk="0" fontAlgn="base" hangingPunct="0">
              <a:lnSpc>
                <a:spcPct val="90000"/>
              </a:lnSpc>
              <a:spcBef>
                <a:spcPct val="0"/>
              </a:spcBef>
              <a:spcAft>
                <a:spcPct val="0"/>
              </a:spcAft>
              <a:buClr>
                <a:schemeClr val="accent1"/>
              </a:buClr>
              <a:buSzPct val="100000"/>
              <a:buFont typeface="Arial" pitchFamily="34" charset="0"/>
              <a:buChar char="•"/>
              <a:defRPr>
                <a:solidFill>
                  <a:srgbClr val="58595B"/>
                </a:solidFill>
                <a:latin typeface="Myriad Pro"/>
              </a:defRPr>
            </a:lvl9pPr>
          </a:lstStyle>
          <a:p>
            <a:pPr algn="r" eaLnBrk="1" hangingPunct="1">
              <a:lnSpc>
                <a:spcPct val="100000"/>
              </a:lnSpc>
              <a:spcBef>
                <a:spcPct val="0"/>
              </a:spcBef>
              <a:buClrTx/>
              <a:buSzTx/>
              <a:buFontTx/>
              <a:buNone/>
            </a:pPr>
            <a:r>
              <a:rPr lang="en-GB" altLang="en-US" sz="1000" b="1">
                <a:solidFill>
                  <a:schemeClr val="bg1"/>
                </a:solidFill>
              </a:rPr>
              <a:t>Page </a:t>
            </a:r>
            <a:fld id="{D5F322AF-3338-4AB7-B620-1D39B53E2384}" type="slidenum">
              <a:rPr lang="en-GB" altLang="en-US" sz="1000" b="1">
                <a:solidFill>
                  <a:schemeClr val="bg1"/>
                </a:solidFill>
              </a:rPr>
              <a:pPr algn="r" eaLnBrk="1" hangingPunct="1">
                <a:lnSpc>
                  <a:spcPct val="100000"/>
                </a:lnSpc>
                <a:spcBef>
                  <a:spcPct val="0"/>
                </a:spcBef>
                <a:buClrTx/>
                <a:buSzTx/>
                <a:buFontTx/>
                <a:buNone/>
              </a:pPr>
              <a:t>4</a:t>
            </a:fld>
            <a:endParaRPr lang="en-GB" altLang="en-US" sz="1000" b="1">
              <a:solidFill>
                <a:schemeClr val="bg1"/>
              </a:solidFill>
            </a:endParaRPr>
          </a:p>
        </p:txBody>
      </p:sp>
    </p:spTree>
    <p:extLst>
      <p:ext uri="{BB962C8B-B14F-4D97-AF65-F5344CB8AC3E}">
        <p14:creationId xmlns:p14="http://schemas.microsoft.com/office/powerpoint/2010/main" val="395884238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768000" y="452970"/>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Geo-coverage </a:t>
            </a:r>
            <a:r>
              <a:rPr lang="en-GB" sz="2300" dirty="0"/>
              <a:t>based</a:t>
            </a:r>
            <a:r>
              <a:rPr lang="en-GB" sz="2400" dirty="0"/>
              <a:t> on report content</a:t>
            </a:r>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5</a:t>
            </a:fld>
            <a:endParaRPr lang="en-GB" dirty="0"/>
          </a:p>
        </p:txBody>
      </p:sp>
      <p:pic>
        <p:nvPicPr>
          <p:cNvPr id="5" name="Screen Recording 4">
            <a:hlinkClick r:id="" action="ppaction://media"/>
            <a:extLst>
              <a:ext uri="{FF2B5EF4-FFF2-40B4-BE49-F238E27FC236}">
                <a16:creationId xmlns:a16="http://schemas.microsoft.com/office/drawing/2014/main" id="{908A0671-55FC-40BB-A516-85FBAD9AAE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3206" y="928176"/>
            <a:ext cx="8659214" cy="5177202"/>
          </a:xfrm>
          <a:prstGeom prst="rect">
            <a:avLst/>
          </a:prstGeom>
        </p:spPr>
      </p:pic>
    </p:spTree>
    <p:extLst>
      <p:ext uri="{BB962C8B-B14F-4D97-AF65-F5344CB8AC3E}">
        <p14:creationId xmlns:p14="http://schemas.microsoft.com/office/powerpoint/2010/main" val="380431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768000" y="452970"/>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Geo-coverage </a:t>
            </a:r>
            <a:r>
              <a:rPr lang="en-GB" sz="2300" dirty="0"/>
              <a:t>based</a:t>
            </a:r>
            <a:r>
              <a:rPr lang="en-GB" sz="2400" dirty="0"/>
              <a:t> on report content</a:t>
            </a:r>
            <a:r>
              <a:rPr lang="hu-HU" sz="2400" dirty="0"/>
              <a:t> (2010-2016)</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6</a:t>
            </a:fld>
            <a:endParaRPr lang="en-GB" dirty="0"/>
          </a:p>
        </p:txBody>
      </p:sp>
      <p:pic>
        <p:nvPicPr>
          <p:cNvPr id="3" name="Picture 2">
            <a:extLst>
              <a:ext uri="{FF2B5EF4-FFF2-40B4-BE49-F238E27FC236}">
                <a16:creationId xmlns:a16="http://schemas.microsoft.com/office/drawing/2014/main" id="{6D05E9BE-00BE-4148-A924-5FC9D84DB76D}"/>
              </a:ext>
            </a:extLst>
          </p:cNvPr>
          <p:cNvPicPr>
            <a:picLocks noChangeAspect="1"/>
          </p:cNvPicPr>
          <p:nvPr/>
        </p:nvPicPr>
        <p:blipFill>
          <a:blip r:embed="rId3"/>
          <a:stretch>
            <a:fillRect/>
          </a:stretch>
        </p:blipFill>
        <p:spPr>
          <a:xfrm>
            <a:off x="1755567" y="1168131"/>
            <a:ext cx="8680865" cy="5263662"/>
          </a:xfrm>
          <a:prstGeom prst="rect">
            <a:avLst/>
          </a:prstGeom>
        </p:spPr>
      </p:pic>
      <p:sp>
        <p:nvSpPr>
          <p:cNvPr id="9" name="Rounded Rectangle 8">
            <a:extLst>
              <a:ext uri="{FF2B5EF4-FFF2-40B4-BE49-F238E27FC236}">
                <a16:creationId xmlns:a16="http://schemas.microsoft.com/office/drawing/2014/main" id="{DF0A809B-9348-44D3-8347-CDE6F7081208}"/>
              </a:ext>
            </a:extLst>
          </p:cNvPr>
          <p:cNvSpPr/>
          <p:nvPr/>
        </p:nvSpPr>
        <p:spPr>
          <a:xfrm>
            <a:off x="624861" y="1141368"/>
            <a:ext cx="3155180" cy="1248786"/>
          </a:xfrm>
          <a:prstGeom prst="roundRect">
            <a:avLst/>
          </a:prstGeom>
          <a:solidFill>
            <a:srgbClr val="4F81BD"/>
          </a:solidFill>
          <a:ln w="25400" cap="flat" cmpd="sng" algn="ctr">
            <a:noFill/>
            <a:prstDash val="solid"/>
          </a:ln>
          <a:effectLst>
            <a:outerShdw blurRad="50800" dist="38100" dir="2700000" algn="tl" rotWithShape="0">
              <a:prstClr val="black">
                <a:alpha val="40000"/>
              </a:prstClr>
            </a:outerShdw>
          </a:effectLst>
        </p:spPr>
        <p:txBody>
          <a:bodyPr rtlCol="0" anchor="ctr"/>
          <a:lstStyle/>
          <a:p>
            <a:r>
              <a:rPr lang="en-GB" sz="2000" dirty="0">
                <a:solidFill>
                  <a:schemeClr val="bg1"/>
                </a:solidFill>
              </a:rPr>
              <a:t>Chamber III seems to cover the whole world!</a:t>
            </a:r>
          </a:p>
        </p:txBody>
      </p:sp>
    </p:spTree>
    <p:extLst>
      <p:ext uri="{BB962C8B-B14F-4D97-AF65-F5344CB8AC3E}">
        <p14:creationId xmlns:p14="http://schemas.microsoft.com/office/powerpoint/2010/main" val="65535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768000" y="452970"/>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Geo-coverage </a:t>
            </a:r>
            <a:r>
              <a:rPr lang="en-GB" sz="2300" dirty="0"/>
              <a:t>based</a:t>
            </a:r>
            <a:r>
              <a:rPr lang="en-GB" sz="2400" dirty="0"/>
              <a:t> on report content</a:t>
            </a:r>
            <a:r>
              <a:rPr lang="hu-HU" sz="2400" dirty="0"/>
              <a:t> (2010-2016)</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7</a:t>
            </a:fld>
            <a:endParaRPr lang="en-GB" dirty="0"/>
          </a:p>
        </p:txBody>
      </p:sp>
      <p:pic>
        <p:nvPicPr>
          <p:cNvPr id="4" name="Picture 3">
            <a:extLst>
              <a:ext uri="{FF2B5EF4-FFF2-40B4-BE49-F238E27FC236}">
                <a16:creationId xmlns:a16="http://schemas.microsoft.com/office/drawing/2014/main" id="{F8ADB856-9DA1-4CF8-973F-E1FF195FD917}"/>
              </a:ext>
            </a:extLst>
          </p:cNvPr>
          <p:cNvPicPr>
            <a:picLocks noChangeAspect="1"/>
          </p:cNvPicPr>
          <p:nvPr/>
        </p:nvPicPr>
        <p:blipFill>
          <a:blip r:embed="rId3"/>
          <a:stretch>
            <a:fillRect/>
          </a:stretch>
        </p:blipFill>
        <p:spPr>
          <a:xfrm>
            <a:off x="1646771" y="1145041"/>
            <a:ext cx="8994457" cy="5286752"/>
          </a:xfrm>
          <a:prstGeom prst="rect">
            <a:avLst/>
          </a:prstGeom>
        </p:spPr>
      </p:pic>
      <p:sp>
        <p:nvSpPr>
          <p:cNvPr id="9" name="Rounded Rectangle 8">
            <a:extLst>
              <a:ext uri="{FF2B5EF4-FFF2-40B4-BE49-F238E27FC236}">
                <a16:creationId xmlns:a16="http://schemas.microsoft.com/office/drawing/2014/main" id="{DF0A809B-9348-44D3-8347-CDE6F7081208}"/>
              </a:ext>
            </a:extLst>
          </p:cNvPr>
          <p:cNvSpPr/>
          <p:nvPr/>
        </p:nvSpPr>
        <p:spPr>
          <a:xfrm>
            <a:off x="624861" y="911733"/>
            <a:ext cx="3155180" cy="1478421"/>
          </a:xfrm>
          <a:prstGeom prst="roundRect">
            <a:avLst/>
          </a:prstGeom>
          <a:solidFill>
            <a:srgbClr val="4F81BD"/>
          </a:solidFill>
          <a:ln w="25400" cap="flat" cmpd="sng" algn="ctr">
            <a:noFill/>
            <a:prstDash val="solid"/>
          </a:ln>
          <a:effectLst>
            <a:outerShdw blurRad="50800" dist="38100" dir="2700000" algn="tl" rotWithShape="0">
              <a:prstClr val="black">
                <a:alpha val="40000"/>
              </a:prstClr>
            </a:outerShdw>
          </a:effectLst>
        </p:spPr>
        <p:txBody>
          <a:bodyPr rtlCol="0" anchor="ctr"/>
          <a:lstStyle/>
          <a:p>
            <a:r>
              <a:rPr lang="en-GB" sz="2000" dirty="0">
                <a:solidFill>
                  <a:schemeClr val="bg1"/>
                </a:solidFill>
              </a:rPr>
              <a:t>Chamber II  is more focused on Europe and our partners, the USA, Turkey and Russia</a:t>
            </a:r>
          </a:p>
        </p:txBody>
      </p:sp>
    </p:spTree>
    <p:extLst>
      <p:ext uri="{BB962C8B-B14F-4D97-AF65-F5344CB8AC3E}">
        <p14:creationId xmlns:p14="http://schemas.microsoft.com/office/powerpoint/2010/main" val="8025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3780F-6DB0-42F2-98D9-1E47342E8654}"/>
              </a:ext>
            </a:extLst>
          </p:cNvPr>
          <p:cNvPicPr>
            <a:picLocks noChangeAspect="1"/>
          </p:cNvPicPr>
          <p:nvPr/>
        </p:nvPicPr>
        <p:blipFill>
          <a:blip r:embed="rId3"/>
          <a:stretch>
            <a:fillRect/>
          </a:stretch>
        </p:blipFill>
        <p:spPr>
          <a:xfrm>
            <a:off x="1691855" y="858207"/>
            <a:ext cx="9228145" cy="5899306"/>
          </a:xfrm>
          <a:prstGeom prst="rect">
            <a:avLst/>
          </a:prstGeom>
        </p:spPr>
      </p:pic>
      <p:sp>
        <p:nvSpPr>
          <p:cNvPr id="14" name="Title 1"/>
          <p:cNvSpPr txBox="1">
            <a:spLocks/>
          </p:cNvSpPr>
          <p:nvPr/>
        </p:nvSpPr>
        <p:spPr>
          <a:xfrm>
            <a:off x="768000" y="452970"/>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Geo-coverage </a:t>
            </a:r>
            <a:r>
              <a:rPr lang="en-GB" sz="2300" dirty="0"/>
              <a:t>based</a:t>
            </a:r>
            <a:r>
              <a:rPr lang="en-GB" sz="2400" dirty="0"/>
              <a:t> on report content</a:t>
            </a:r>
            <a:r>
              <a:rPr lang="hu-HU" sz="2400" dirty="0"/>
              <a:t> (2013-2014, min. 25 </a:t>
            </a:r>
            <a:r>
              <a:rPr lang="hu-HU" sz="2400" dirty="0" err="1"/>
              <a:t>refs</a:t>
            </a:r>
            <a:r>
              <a:rPr lang="hu-HU" sz="2400" dirty="0"/>
              <a:t>)</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8</a:t>
            </a:fld>
            <a:endParaRPr lang="en-GB" dirty="0"/>
          </a:p>
        </p:txBody>
      </p:sp>
      <p:sp>
        <p:nvSpPr>
          <p:cNvPr id="8" name="Rounded Rectangular Callout 15">
            <a:extLst>
              <a:ext uri="{FF2B5EF4-FFF2-40B4-BE49-F238E27FC236}">
                <a16:creationId xmlns:a16="http://schemas.microsoft.com/office/drawing/2014/main" id="{D6E5BD3C-64A1-4F17-A405-9AF33455C867}"/>
              </a:ext>
            </a:extLst>
          </p:cNvPr>
          <p:cNvSpPr/>
          <p:nvPr/>
        </p:nvSpPr>
        <p:spPr>
          <a:xfrm>
            <a:off x="8520000" y="5279092"/>
            <a:ext cx="2400000" cy="1478421"/>
          </a:xfrm>
          <a:prstGeom prst="wedgeRoundRectCallout">
            <a:avLst>
              <a:gd name="adj1" fmla="val 5747"/>
              <a:gd name="adj2" fmla="val -142033"/>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400" dirty="0">
                <a:solidFill>
                  <a:schemeClr val="bg1"/>
                </a:solidFill>
              </a:rPr>
              <a:t>Countries mentioned at least 25 times</a:t>
            </a:r>
          </a:p>
        </p:txBody>
      </p:sp>
      <p:sp>
        <p:nvSpPr>
          <p:cNvPr id="10" name="Rounded Rectangular Callout 15">
            <a:extLst>
              <a:ext uri="{FF2B5EF4-FFF2-40B4-BE49-F238E27FC236}">
                <a16:creationId xmlns:a16="http://schemas.microsoft.com/office/drawing/2014/main" id="{D8986F53-7577-4EDE-828A-D6C196613493}"/>
              </a:ext>
            </a:extLst>
          </p:cNvPr>
          <p:cNvSpPr/>
          <p:nvPr/>
        </p:nvSpPr>
        <p:spPr>
          <a:xfrm>
            <a:off x="271700" y="1290207"/>
            <a:ext cx="2400000" cy="1478421"/>
          </a:xfrm>
          <a:prstGeom prst="wedgeRoundRectCallout">
            <a:avLst>
              <a:gd name="adj1" fmla="val 94862"/>
              <a:gd name="adj2" fmla="val 12318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400" dirty="0">
                <a:solidFill>
                  <a:schemeClr val="bg1"/>
                </a:solidFill>
              </a:rPr>
              <a:t>Countries covered in 2013-2014</a:t>
            </a:r>
          </a:p>
        </p:txBody>
      </p:sp>
      <p:sp>
        <p:nvSpPr>
          <p:cNvPr id="4" name="Rectangle 3">
            <a:extLst>
              <a:ext uri="{FF2B5EF4-FFF2-40B4-BE49-F238E27FC236}">
                <a16:creationId xmlns:a16="http://schemas.microsoft.com/office/drawing/2014/main" id="{3CAE7D39-11C2-41A6-8ECA-AE84EFCB9EAB}"/>
              </a:ext>
            </a:extLst>
          </p:cNvPr>
          <p:cNvSpPr/>
          <p:nvPr/>
        </p:nvSpPr>
        <p:spPr>
          <a:xfrm>
            <a:off x="8470979" y="911733"/>
            <a:ext cx="2498041" cy="351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D9A9476-CB84-4AFA-A0B0-21ED5E6EBC6F}"/>
              </a:ext>
            </a:extLst>
          </p:cNvPr>
          <p:cNvSpPr/>
          <p:nvPr/>
        </p:nvSpPr>
        <p:spPr>
          <a:xfrm>
            <a:off x="8470979" y="1316970"/>
            <a:ext cx="2498041" cy="351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9901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768000" y="452970"/>
            <a:ext cx="10752000" cy="432000"/>
          </a:xfrm>
          <a:prstGeom prst="rect">
            <a:avLst/>
          </a:prstGeom>
          <a:solidFill>
            <a:schemeClr val="bg1"/>
          </a:solidFill>
        </p:spPr>
        <p:txBody>
          <a:bodyPr vert="horz" lIns="0" tIns="0" rIns="0" bIns="0" rtlCol="0" anchor="b">
            <a:norm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GB" sz="2400" dirty="0"/>
              <a:t>Geo-coverage </a:t>
            </a:r>
            <a:r>
              <a:rPr lang="en-GB" sz="2300" dirty="0"/>
              <a:t>based</a:t>
            </a:r>
            <a:r>
              <a:rPr lang="en-GB" sz="2400" dirty="0"/>
              <a:t> on report content</a:t>
            </a:r>
            <a:r>
              <a:rPr lang="hu-HU" sz="2400" dirty="0"/>
              <a:t> (2013-2014)</a:t>
            </a:r>
            <a:endParaRPr lang="en-GB" sz="2400" dirty="0"/>
          </a:p>
        </p:txBody>
      </p:sp>
      <p:sp>
        <p:nvSpPr>
          <p:cNvPr id="15" name="Title 1"/>
          <p:cNvSpPr txBox="1">
            <a:spLocks/>
          </p:cNvSpPr>
          <p:nvPr/>
        </p:nvSpPr>
        <p:spPr>
          <a:xfrm>
            <a:off x="669959" y="426207"/>
            <a:ext cx="10752000" cy="432000"/>
          </a:xfrm>
          <a:prstGeom prst="rect">
            <a:avLst/>
          </a:prstGeom>
        </p:spPr>
        <p:txBody>
          <a:bodyPr vert="horz" lIns="0" tIns="0" rIns="0" bIns="0" rtlCol="0" anchor="b">
            <a:normAutofit fontScale="25000" lnSpcReduction="20000"/>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hu-HU" dirty="0"/>
              <a:t/>
            </a:r>
            <a:br>
              <a:rPr lang="hu-HU" dirty="0"/>
            </a:br>
            <a:r>
              <a:rPr lang="hu-HU" dirty="0"/>
              <a:t/>
            </a:r>
            <a:br>
              <a:rPr lang="hu-HU" dirty="0"/>
            </a:br>
            <a:r>
              <a:rPr lang="hu-HU" dirty="0"/>
              <a:t/>
            </a:r>
            <a:br>
              <a:rPr lang="hu-HU" dirty="0"/>
            </a:br>
            <a:endParaRPr lang="en-GB" dirty="0"/>
          </a:p>
        </p:txBody>
      </p:sp>
      <p:sp>
        <p:nvSpPr>
          <p:cNvPr id="2" name="Slide Number Placeholder 1"/>
          <p:cNvSpPr>
            <a:spLocks noGrp="1"/>
          </p:cNvSpPr>
          <p:nvPr>
            <p:ph type="sldNum" sz="quarter" idx="12"/>
          </p:nvPr>
        </p:nvSpPr>
        <p:spPr/>
        <p:txBody>
          <a:bodyPr/>
          <a:lstStyle/>
          <a:p>
            <a:r>
              <a:rPr lang="en-GB"/>
              <a:t>Page </a:t>
            </a:r>
            <a:fld id="{C26A69B5-200B-4E8E-9012-4EBB91306B1A}" type="slidenum">
              <a:rPr lang="en-GB" smtClean="0"/>
              <a:pPr/>
              <a:t>9</a:t>
            </a:fld>
            <a:endParaRPr lang="en-GB" dirty="0"/>
          </a:p>
        </p:txBody>
      </p:sp>
      <p:pic>
        <p:nvPicPr>
          <p:cNvPr id="4" name="Picture 3">
            <a:extLst>
              <a:ext uri="{FF2B5EF4-FFF2-40B4-BE49-F238E27FC236}">
                <a16:creationId xmlns:a16="http://schemas.microsoft.com/office/drawing/2014/main" id="{709591EC-749B-4E32-B7A6-56E6882BC036}"/>
              </a:ext>
            </a:extLst>
          </p:cNvPr>
          <p:cNvPicPr>
            <a:picLocks noChangeAspect="1"/>
          </p:cNvPicPr>
          <p:nvPr/>
        </p:nvPicPr>
        <p:blipFill>
          <a:blip r:embed="rId3"/>
          <a:stretch>
            <a:fillRect/>
          </a:stretch>
        </p:blipFill>
        <p:spPr>
          <a:xfrm>
            <a:off x="1658804" y="1021204"/>
            <a:ext cx="8970392" cy="5653738"/>
          </a:xfrm>
          <a:prstGeom prst="rect">
            <a:avLst/>
          </a:prstGeom>
        </p:spPr>
      </p:pic>
      <p:sp>
        <p:nvSpPr>
          <p:cNvPr id="9" name="Rounded Rectangle 8">
            <a:extLst>
              <a:ext uri="{FF2B5EF4-FFF2-40B4-BE49-F238E27FC236}">
                <a16:creationId xmlns:a16="http://schemas.microsoft.com/office/drawing/2014/main" id="{DF0A809B-9348-44D3-8347-CDE6F7081208}"/>
              </a:ext>
            </a:extLst>
          </p:cNvPr>
          <p:cNvSpPr/>
          <p:nvPr/>
        </p:nvSpPr>
        <p:spPr>
          <a:xfrm>
            <a:off x="8266779" y="3585309"/>
            <a:ext cx="3155180" cy="1478421"/>
          </a:xfrm>
          <a:prstGeom prst="roundRect">
            <a:avLst/>
          </a:prstGeom>
          <a:solidFill>
            <a:srgbClr val="4F81BD"/>
          </a:solidFill>
          <a:ln w="25400" cap="flat" cmpd="sng" algn="ctr">
            <a:noFill/>
            <a:prstDash val="solid"/>
          </a:ln>
          <a:effectLst>
            <a:outerShdw blurRad="50800" dist="38100" dir="2700000" algn="tl" rotWithShape="0">
              <a:prstClr val="black">
                <a:alpha val="40000"/>
              </a:prstClr>
            </a:outerShdw>
          </a:effectLst>
        </p:spPr>
        <p:txBody>
          <a:bodyPr rtlCol="0" anchor="ctr"/>
          <a:lstStyle/>
          <a:p>
            <a:r>
              <a:rPr lang="en-GB" sz="2000" dirty="0">
                <a:solidFill>
                  <a:schemeClr val="bg1"/>
                </a:solidFill>
              </a:rPr>
              <a:t>Filtering geo-coverage by specific report(s)</a:t>
            </a:r>
          </a:p>
        </p:txBody>
      </p:sp>
      <p:sp>
        <p:nvSpPr>
          <p:cNvPr id="10" name="Rounded Rectangular Callout 15">
            <a:extLst>
              <a:ext uri="{FF2B5EF4-FFF2-40B4-BE49-F238E27FC236}">
                <a16:creationId xmlns:a16="http://schemas.microsoft.com/office/drawing/2014/main" id="{D8986F53-7577-4EDE-828A-D6C196613493}"/>
              </a:ext>
            </a:extLst>
          </p:cNvPr>
          <p:cNvSpPr/>
          <p:nvPr/>
        </p:nvSpPr>
        <p:spPr>
          <a:xfrm>
            <a:off x="427806" y="1267196"/>
            <a:ext cx="2950824" cy="941180"/>
          </a:xfrm>
          <a:prstGeom prst="wedgeRoundRectCallout">
            <a:avLst>
              <a:gd name="adj1" fmla="val 72587"/>
              <a:gd name="adj2" fmla="val 274547"/>
              <a:gd name="adj3" fmla="val 16667"/>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solidFill>
                  <a:schemeClr val="bg1"/>
                </a:solidFill>
              </a:rPr>
              <a:t>Countries covered by SR Agri-Environment</a:t>
            </a:r>
          </a:p>
        </p:txBody>
      </p:sp>
      <p:sp>
        <p:nvSpPr>
          <p:cNvPr id="8" name="Rectangle 7">
            <a:extLst>
              <a:ext uri="{FF2B5EF4-FFF2-40B4-BE49-F238E27FC236}">
                <a16:creationId xmlns:a16="http://schemas.microsoft.com/office/drawing/2014/main" id="{B4E214B5-E38D-4F36-8D5A-0FF14E19F9C6}"/>
              </a:ext>
            </a:extLst>
          </p:cNvPr>
          <p:cNvSpPr/>
          <p:nvPr/>
        </p:nvSpPr>
        <p:spPr>
          <a:xfrm>
            <a:off x="9120000" y="2727701"/>
            <a:ext cx="1509196" cy="2479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633270"/>
      </p:ext>
    </p:extLst>
  </p:cSld>
  <p:clrMapOvr>
    <a:masterClrMapping/>
  </p:clrMapOvr>
</p:sld>
</file>

<file path=ppt/theme/theme1.xml><?xml version="1.0" encoding="utf-8"?>
<a:theme xmlns:a="http://schemas.openxmlformats.org/drawingml/2006/main" name="1_Office Theme">
  <a:themeElements>
    <a:clrScheme name="ECA">
      <a:dk1>
        <a:sysClr val="windowText" lastClr="000000"/>
      </a:dk1>
      <a:lt1>
        <a:sysClr val="window" lastClr="FFFFFF"/>
      </a:lt1>
      <a:dk2>
        <a:srgbClr val="242852"/>
      </a:dk2>
      <a:lt2>
        <a:srgbClr val="ACCBF9"/>
      </a:lt2>
      <a:accent1>
        <a:srgbClr val="026938"/>
      </a:accent1>
      <a:accent2>
        <a:srgbClr val="CDDC29"/>
      </a:accent2>
      <a:accent3>
        <a:srgbClr val="C2C3C6"/>
      </a:accent3>
      <a:accent4>
        <a:srgbClr val="58595B"/>
      </a:accent4>
      <a:accent5>
        <a:srgbClr val="20409A"/>
      </a:accent5>
      <a:accent6>
        <a:srgbClr val="7D9DD2"/>
      </a:accent6>
      <a:hlink>
        <a:srgbClr val="9454C3"/>
      </a:hlink>
      <a:folHlink>
        <a:srgbClr val="3EBBF0"/>
      </a:folHlink>
    </a:clrScheme>
    <a:fontScheme name="Myraid Pro">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opic xmlns="92ed1518-9659-452e-a22b-0ee8489b657a">6</Topic>
    <Document_x0020_Type xmlns="92ed1518-9659-452e-a22b-0ee8489b657a">1</Document_x0020_Type>
    <_dlc_DocId xmlns="192064a5-2386-4711-9645-fc7efad62054">5NNTHXNKNENN-1531991036-9</_dlc_DocId>
    <_dlc_DocIdUrl xmlns="192064a5-2386-4711-9645-fc7efad62054">
      <Url>https://workplace.eca.eu/DIT/ECALab/_layouts/15/DocIdRedir.aspx?ID=5NNTHXNKNENN-1531991036-9</Url>
      <Description>5NNTHXNKNENN-1531991036-9</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593EB4BB3B4942448CE4BBFAC0ECA6A0" ma:contentTypeVersion="2" ma:contentTypeDescription="Create a new document." ma:contentTypeScope="" ma:versionID="a1f87232f252d6eb9b4342abfc811faa">
  <xsd:schema xmlns:xsd="http://www.w3.org/2001/XMLSchema" xmlns:xs="http://www.w3.org/2001/XMLSchema" xmlns:p="http://schemas.microsoft.com/office/2006/metadata/properties" xmlns:ns2="192064a5-2386-4711-9645-fc7efad62054" xmlns:ns3="92ed1518-9659-452e-a22b-0ee8489b657a" targetNamespace="http://schemas.microsoft.com/office/2006/metadata/properties" ma:root="true" ma:fieldsID="624fda19a7a3cd309c0a74e94327cb6f" ns2:_="" ns3:_="">
    <xsd:import namespace="192064a5-2386-4711-9645-fc7efad62054"/>
    <xsd:import namespace="92ed1518-9659-452e-a22b-0ee8489b657a"/>
    <xsd:element name="properties">
      <xsd:complexType>
        <xsd:sequence>
          <xsd:element name="documentManagement">
            <xsd:complexType>
              <xsd:all>
                <xsd:element ref="ns2:_dlc_DocId" minOccurs="0"/>
                <xsd:element ref="ns2:_dlc_DocIdUrl" minOccurs="0"/>
                <xsd:element ref="ns2:_dlc_DocIdPersistId" minOccurs="0"/>
                <xsd:element ref="ns3:Topic"/>
                <xsd:element ref="ns3:Document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2064a5-2386-4711-9645-fc7efad6205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2ed1518-9659-452e-a22b-0ee8489b657a" elementFormDefault="qualified">
    <xsd:import namespace="http://schemas.microsoft.com/office/2006/documentManagement/types"/>
    <xsd:import namespace="http://schemas.microsoft.com/office/infopath/2007/PartnerControls"/>
    <xsd:element name="Topic" ma:index="11" ma:displayName="Topic" ma:list="{441f9b05-d33f-4d7a-9912-59d85023c095}" ma:internalName="Topic" ma:showField="Title">
      <xsd:simpleType>
        <xsd:restriction base="dms:Lookup"/>
      </xsd:simpleType>
    </xsd:element>
    <xsd:element name="Document_x0020_Type" ma:index="12" ma:displayName="Document Type" ma:list="{e2047e71-f971-48dc-a992-088ac2b82ea7}" ma:internalName="Document_x0020_Typ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0CA76E-536A-4AD5-958E-2198C4D1DACB}">
  <ds:schemaRefs>
    <ds:schemaRef ds:uri="http://schemas.microsoft.com/sharepoint/events"/>
  </ds:schemaRefs>
</ds:datastoreItem>
</file>

<file path=customXml/itemProps2.xml><?xml version="1.0" encoding="utf-8"?>
<ds:datastoreItem xmlns:ds="http://schemas.openxmlformats.org/officeDocument/2006/customXml" ds:itemID="{58E0AD38-5B0B-4533-8AE7-AD98B2486C9C}">
  <ds:schemaRefs>
    <ds:schemaRef ds:uri="http://schemas.microsoft.com/sharepoint/v3/contenttype/forms"/>
  </ds:schemaRefs>
</ds:datastoreItem>
</file>

<file path=customXml/itemProps3.xml><?xml version="1.0" encoding="utf-8"?>
<ds:datastoreItem xmlns:ds="http://schemas.openxmlformats.org/officeDocument/2006/customXml" ds:itemID="{BEC1DBAC-7688-4A70-B420-9D17EE25435E}">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purl.org/dc/terms/"/>
    <ds:schemaRef ds:uri="92ed1518-9659-452e-a22b-0ee8489b657a"/>
    <ds:schemaRef ds:uri="192064a5-2386-4711-9645-fc7efad62054"/>
    <ds:schemaRef ds:uri="http://www.w3.org/XML/1998/namespace"/>
  </ds:schemaRefs>
</ds:datastoreItem>
</file>

<file path=customXml/itemProps4.xml><?xml version="1.0" encoding="utf-8"?>
<ds:datastoreItem xmlns:ds="http://schemas.openxmlformats.org/officeDocument/2006/customXml" ds:itemID="{3680B453-26D9-48CA-BA51-A397A8E066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2064a5-2386-4711-9645-fc7efad62054"/>
    <ds:schemaRef ds:uri="92ed1518-9659-452e-a22b-0ee8489b65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3591</TotalTime>
  <Words>962</Words>
  <Application>Microsoft Office PowerPoint</Application>
  <PresentationFormat>Widescreen</PresentationFormat>
  <Paragraphs>138</Paragraphs>
  <Slides>23</Slides>
  <Notes>23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Myriad Pro</vt:lpstr>
      <vt:lpstr>Wingdings</vt:lpstr>
      <vt:lpstr>1_Office Theme</vt:lpstr>
      <vt:lpstr>Identifying and visualising tonality/emotion and geographical information in the text of ECA Special Reports using IBM Watson and Tableau</vt:lpstr>
      <vt:lpstr>PowerPoint Presentation</vt:lpstr>
      <vt:lpstr>Text mining pipeline</vt:lpstr>
      <vt:lpstr>Geo-coverage of ECA special reports</vt:lpstr>
      <vt:lpstr>PowerPoint Presentation</vt:lpstr>
      <vt:lpstr>PowerPoint Presentation</vt:lpstr>
      <vt:lpstr>PowerPoint Presentation</vt:lpstr>
      <vt:lpstr>PowerPoint Presentation</vt:lpstr>
      <vt:lpstr>PowerPoint Presentation</vt:lpstr>
      <vt:lpstr>Enrichment with existing metadata  (proxies vs „real” variables)</vt:lpstr>
      <vt:lpstr>PowerPoint Presentation</vt:lpstr>
      <vt:lpstr>Tonality and emotion in ECA special reports</vt:lpstr>
      <vt:lpstr>Sentiment analysis based on SR summaries</vt:lpstr>
      <vt:lpstr>PowerPoint Presentation</vt:lpstr>
      <vt:lpstr>PowerPoint Presentation</vt:lpstr>
      <vt:lpstr>PowerPoint Presentation</vt:lpstr>
      <vt:lpstr>Connecting all this together</vt:lpstr>
      <vt:lpstr>PowerPoint Presentation</vt:lpstr>
      <vt:lpstr>Closing remarks</vt:lpstr>
      <vt:lpstr>Typical dilemmas:</vt:lpstr>
      <vt:lpstr>Start small, think BIG!  Find out if there’s a „data lab” or somebody already experimenting with text mining within your organisation and team up with them. If not, be a champion yourself!</vt:lpstr>
      <vt:lpstr>What you need:</vt:lpstr>
      <vt:lpstr>QUESTIONS?   </vt:lpstr>
    </vt:vector>
  </TitlesOfParts>
  <Company>ECA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ZSOLT VARGA</dc:creator>
  <cp:lastModifiedBy>ZSOLT VARGA</cp:lastModifiedBy>
  <cp:revision>173</cp:revision>
  <dcterms:created xsi:type="dcterms:W3CDTF">2018-04-16T13:18:20Z</dcterms:created>
  <dcterms:modified xsi:type="dcterms:W3CDTF">2018-07-26T07:41:53Z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0x010100593EB4BB3B4942448CE4BBFAC0ECA6A0</vt:lpwstr>
  </property>
  <property fmtid="{D5CDD505-2E9C-101B-9397-08002B2CF9AE}" pid="3" name="_dlc_DocIdItemGuid">
    <vt:lpwstr>f07f3ef2-7dd5-4a0b-ac79-1f5c6509602e</vt:lpwstr>
  </property>
</Properties>
</file>